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4" r:id="rId1"/>
  </p:sldMasterIdLst>
  <p:notesMasterIdLst>
    <p:notesMasterId r:id="rId27"/>
  </p:notesMasterIdLst>
  <p:sldIdLst>
    <p:sldId id="256" r:id="rId2"/>
    <p:sldId id="257" r:id="rId3"/>
    <p:sldId id="280" r:id="rId4"/>
    <p:sldId id="258" r:id="rId5"/>
    <p:sldId id="261" r:id="rId6"/>
    <p:sldId id="266" r:id="rId7"/>
    <p:sldId id="260" r:id="rId8"/>
    <p:sldId id="262" r:id="rId9"/>
    <p:sldId id="263" r:id="rId10"/>
    <p:sldId id="264" r:id="rId11"/>
    <p:sldId id="265" r:id="rId12"/>
    <p:sldId id="267" r:id="rId13"/>
    <p:sldId id="268" r:id="rId14"/>
    <p:sldId id="270" r:id="rId15"/>
    <p:sldId id="272" r:id="rId16"/>
    <p:sldId id="271" r:id="rId17"/>
    <p:sldId id="273" r:id="rId18"/>
    <p:sldId id="274" r:id="rId19"/>
    <p:sldId id="275" r:id="rId20"/>
    <p:sldId id="281" r:id="rId21"/>
    <p:sldId id="282" r:id="rId22"/>
    <p:sldId id="276" r:id="rId23"/>
    <p:sldId id="277" r:id="rId24"/>
    <p:sldId id="278" r:id="rId25"/>
    <p:sldId id="27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ACDC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77690" autoAdjust="0"/>
  </p:normalViewPr>
  <p:slideViewPr>
    <p:cSldViewPr snapToGrid="0">
      <p:cViewPr varScale="1">
        <p:scale>
          <a:sx n="39" d="100"/>
          <a:sy n="39" d="100"/>
        </p:scale>
        <p:origin x="76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AC3AE-C4F1-4B46-8168-29237CDB7A40}" type="datetimeFigureOut">
              <a:rPr lang="en-US" smtClean="0"/>
              <a:t>4/13/2017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CB4E0-6B8A-41B1-9EBC-377CE0AB93D7}" type="slidenum">
              <a:rPr lang="en-US" smtClean="0"/>
              <a:t>‹#›</a:t>
            </a:fld>
            <a:endParaRPr lang="en-US"/>
          </a:p>
        </p:txBody>
      </p:sp>
    </p:spTree>
    <p:extLst>
      <p:ext uri="{BB962C8B-B14F-4D97-AF65-F5344CB8AC3E}">
        <p14:creationId xmlns:p14="http://schemas.microsoft.com/office/powerpoint/2010/main" val="3701677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a:t>
            </a:fld>
            <a:endParaRPr lang="en-US"/>
          </a:p>
        </p:txBody>
      </p:sp>
    </p:spTree>
    <p:extLst>
      <p:ext uri="{BB962C8B-B14F-4D97-AF65-F5344CB8AC3E}">
        <p14:creationId xmlns:p14="http://schemas.microsoft.com/office/powerpoint/2010/main" val="29898302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Strategies that increase housing capacity and are directly related to the proposed urban village expansions and rezones. Addressing missed opportunities for more housing capacity due to the methodology and criteria used for urban village expansions and rezones.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12</a:t>
            </a:fld>
            <a:endParaRPr lang="en-US"/>
          </a:p>
        </p:txBody>
      </p:sp>
    </p:spTree>
    <p:extLst>
      <p:ext uri="{BB962C8B-B14F-4D97-AF65-F5344CB8AC3E}">
        <p14:creationId xmlns:p14="http://schemas.microsoft.com/office/powerpoint/2010/main" val="2893897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Background – HD</a:t>
            </a:r>
            <a:r>
              <a:rPr lang="en-US" sz="1200" i="1" kern="1200" baseline="0" dirty="0">
                <a:solidFill>
                  <a:schemeClr val="tx1"/>
                </a:solidFill>
                <a:effectLst/>
                <a:latin typeface="+mn-lt"/>
                <a:ea typeface="+mn-ea"/>
                <a:cs typeface="+mn-cs"/>
              </a:rPr>
              <a:t> areas were raised to a higher level based on HD; not on market rates.</a:t>
            </a:r>
            <a:endParaRPr lang="en-US" sz="1200" i="1" kern="1200" dirty="0">
              <a:solidFill>
                <a:schemeClr val="tx1"/>
              </a:solidFill>
              <a:effectLst/>
              <a:latin typeface="+mn-lt"/>
              <a:ea typeface="+mn-ea"/>
              <a:cs typeface="+mn-cs"/>
            </a:endParaRPr>
          </a:p>
          <a:p>
            <a:pPr lvl="0"/>
            <a:endParaRPr lang="en-US" sz="1200" i="1"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May stagnate growth, exacerbate housing shortages, and further limit access to jobs, housing, and amenities. </a:t>
            </a:r>
          </a:p>
          <a:p>
            <a:pPr lvl="0"/>
            <a:endParaRPr lang="en-US" sz="16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Acknowledge some communities’ desires to slow down development with the goal of slowing displacement</a:t>
            </a:r>
            <a:endParaRPr lang="en-US" sz="1600"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artificially slowing development to retain existing naturally-affordable units does not preclude rents from rising; and a lack of new units contributes to a scarcity of housing options that drives up competition. </a:t>
            </a:r>
            <a:endParaRPr lang="en-US" sz="16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As Seattle continues to grow, the fundamental task at hand is not to halt the market forces that lead to growth and prosperity, but to improve housing options, economic opportunities, and neighborhood amenities without displacement. </a:t>
            </a:r>
          </a:p>
          <a:p>
            <a:pPr lvl="0"/>
            <a:endParaRPr lang="en-US" sz="16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Implementing alternative anti-displacement tools, such as incentivizing and encouraging performance units in urban villages identified as having a high risk of displacement, and continuing to fund place-based strategies, such as the Equitable Development Imitative, targeted at restoring and stabilizing communities that have historically been displaced or underdeveloped and creating more inclusive economic development in those areas at risk of displacement.</a:t>
            </a:r>
            <a:endParaRPr lang="en-US" sz="16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13</a:t>
            </a:fld>
            <a:endParaRPr lang="en-US"/>
          </a:p>
        </p:txBody>
      </p:sp>
    </p:spTree>
    <p:extLst>
      <p:ext uri="{BB962C8B-B14F-4D97-AF65-F5344CB8AC3E}">
        <p14:creationId xmlns:p14="http://schemas.microsoft.com/office/powerpoint/2010/main" val="3731332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MHA</a:t>
            </a:r>
            <a:r>
              <a:rPr lang="en-US" baseline="0" dirty="0"/>
              <a:t> policies make conversions difficult; have to pay same rates </a:t>
            </a:r>
          </a:p>
          <a:p>
            <a:r>
              <a:rPr lang="en-US" baseline="0" dirty="0"/>
              <a:t>(example: 2,500sf house (11600 in low; 22000k in med; 34569 in high)</a:t>
            </a:r>
          </a:p>
          <a:p>
            <a:endParaRPr lang="en-US" baseline="0" dirty="0"/>
          </a:p>
          <a:p>
            <a:r>
              <a:rPr lang="en-US" baseline="0" dirty="0"/>
              <a:t>Can now build in backyards; however homeowners may not be willing to sell/subdivide if large, 3-4 story structure will go up 10 feet from them</a:t>
            </a:r>
          </a:p>
          <a:p>
            <a:endParaRPr lang="en-US" baseline="0" dirty="0"/>
          </a:p>
          <a:p>
            <a:pPr lvl="0"/>
            <a:r>
              <a:rPr lang="en-US" sz="1200" i="1" kern="1200" dirty="0">
                <a:solidFill>
                  <a:schemeClr val="tx1"/>
                </a:solidFill>
                <a:effectLst/>
                <a:latin typeface="+mn-lt"/>
                <a:ea typeface="+mn-ea"/>
                <a:cs typeface="+mn-cs"/>
              </a:rPr>
              <a:t>Encourage additional units to be added to sites with existing structures, which provides options for homeowners to stay in place and avoids the need for demolition of quality housing stock.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Explore strategies such as waiving or reducing payments requirements for units if created through conversion of existing structures, and developing standards for small lot structures to increase options for existing homeowners and provide predictability in development outcomes for neighbors.</a:t>
            </a:r>
            <a:endParaRPr lang="en-US" sz="1200" kern="1200" dirty="0">
              <a:solidFill>
                <a:schemeClr val="tx1"/>
              </a:solidFill>
              <a:effectLst/>
              <a:latin typeface="+mn-lt"/>
              <a:ea typeface="+mn-ea"/>
              <a:cs typeface="+mn-cs"/>
            </a:endParaRP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14</a:t>
            </a:fld>
            <a:endParaRPr lang="en-US"/>
          </a:p>
        </p:txBody>
      </p:sp>
    </p:spTree>
    <p:extLst>
      <p:ext uri="{BB962C8B-B14F-4D97-AF65-F5344CB8AC3E}">
        <p14:creationId xmlns:p14="http://schemas.microsoft.com/office/powerpoint/2010/main" val="1224126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Strategies that increase housing capacity and are directly related to the proposed urban village expansions and rezones. Addressing missed opportunities for more housing capacity due to the methodology and criteria used for urban village expansions and rezones.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15</a:t>
            </a:fld>
            <a:endParaRPr lang="en-US"/>
          </a:p>
        </p:txBody>
      </p:sp>
    </p:spTree>
    <p:extLst>
      <p:ext uri="{BB962C8B-B14F-4D97-AF65-F5344CB8AC3E}">
        <p14:creationId xmlns:p14="http://schemas.microsoft.com/office/powerpoint/2010/main" val="891455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Policies that guide distribution of funding should balance the need for maximizing the number affordable units with ensuring a range of housing types in a variety of locations are developed to house families and foster inclusive, diverse neighborhoods with access to parks, schools, services, and transit. </a:t>
            </a:r>
          </a:p>
          <a:p>
            <a:endParaRPr lang="en-US" sz="1200" i="1"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MHA provides a new and permanent mechanism for funding affordable housing, and there is an opportunity to work with the Office of Housing to ensure funding policies support a variety of housing options.</a:t>
            </a:r>
          </a:p>
          <a:p>
            <a:endParaRPr lang="en-US" sz="1200" i="1"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Largely included in A&amp;F</a:t>
            </a:r>
            <a:r>
              <a:rPr lang="en-US" sz="1200" i="1" kern="1200" baseline="0" dirty="0">
                <a:solidFill>
                  <a:schemeClr val="tx1"/>
                </a:solidFill>
                <a:effectLst/>
                <a:latin typeface="+mn-lt"/>
                <a:ea typeface="+mn-ea"/>
                <a:cs typeface="+mn-cs"/>
              </a:rPr>
              <a:t> letter to OH; can do brief summary and attach letter for reference</a:t>
            </a:r>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16</a:t>
            </a:fld>
            <a:endParaRPr lang="en-US"/>
          </a:p>
        </p:txBody>
      </p:sp>
    </p:spTree>
    <p:extLst>
      <p:ext uri="{BB962C8B-B14F-4D97-AF65-F5344CB8AC3E}">
        <p14:creationId xmlns:p14="http://schemas.microsoft.com/office/powerpoint/2010/main" val="11210879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through these quickly,</a:t>
            </a:r>
            <a:r>
              <a:rPr lang="en-US" baseline="0" dirty="0"/>
              <a:t> since they were in the A&amp;F letter</a:t>
            </a:r>
          </a:p>
          <a:p>
            <a:endParaRPr lang="en-US" baseline="0" dirty="0"/>
          </a:p>
          <a:p>
            <a:pPr lvl="0"/>
            <a:r>
              <a:rPr lang="en-US" sz="1200" b="1" kern="1200" dirty="0">
                <a:solidFill>
                  <a:schemeClr val="tx1"/>
                </a:solidFill>
                <a:effectLst/>
                <a:latin typeface="+mn-lt"/>
                <a:ea typeface="+mn-ea"/>
                <a:cs typeface="+mn-cs"/>
              </a:rPr>
              <a:t>Target MHA investments to areas that are generating funds and seeing growth, but are producing few affordable (performance) units.</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To ensure that both performance and payment options are contributing to the diversity of affordable units in a given neighborhood, MHA and OH policies should be calibrated to address gaps created by imbalances in market feasibility.</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Instead of reserving MHA cash contributions in neighborhoods where generated</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Align housing investments with goals of communities experiencing displacement.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Include consideration for affordable housing types that have been identified through community planning processes in areas with a high risk of displacement.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Consider employing a separate RFP process outside that would target specific community housing needs in high-displacement risk neighborhoods.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Dedicate MHA funds toward making land acquisition feasible for affordable housing projects in high-cost areas.</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Ensuring that affordable housing project proposals in high-cost areas can be competitive is critical to providing housing choice and fostering inclusive communities.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Increase the supply of income-restricted units in smaller-scale multi-family developments through both performance and payment options.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MHA requirements likely to push many projects, and especially smaller projects, towards a one-time payment.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Could contribute to a lack of income-restricted units in </a:t>
            </a:r>
            <a:r>
              <a:rPr lang="en-US" sz="1200" i="1" kern="1200" dirty="0" err="1">
                <a:solidFill>
                  <a:schemeClr val="tx1"/>
                </a:solidFill>
                <a:effectLst/>
                <a:latin typeface="+mn-lt"/>
                <a:ea typeface="+mn-ea"/>
                <a:cs typeface="+mn-cs"/>
              </a:rPr>
              <a:t>lowrise</a:t>
            </a:r>
            <a:r>
              <a:rPr lang="en-US" sz="1200" i="1" kern="1200" dirty="0">
                <a:solidFill>
                  <a:schemeClr val="tx1"/>
                </a:solidFill>
                <a:effectLst/>
                <a:latin typeface="+mn-lt"/>
                <a:ea typeface="+mn-ea"/>
                <a:cs typeface="+mn-cs"/>
              </a:rPr>
              <a:t> multifamily zones and effectively limiting affordable housing opportunities to larger-scaled developments in higher intensity zones.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Actively address the challenges of the MHA performance option in smaller-scale multi-family developments by providing technical assistance and incentives to make performance less challenging, and explore creative strategies to encourage a wider variety of affordable housing projects.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Continue to explore partnerships with public, private, and nonprofit housing and community-based organizations to develop innovative housing models and build capacity for local redevelopment.</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Providing a wide variety of housing types includes expanding financing and ownership options.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Exploring creative ways to deploy funding that encourages innovative housing models that build community, working with DON to expand housing-related counseling services; and continuing to support and expand pathways to homeownership.</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17</a:t>
            </a:fld>
            <a:endParaRPr lang="en-US"/>
          </a:p>
        </p:txBody>
      </p:sp>
    </p:spTree>
    <p:extLst>
      <p:ext uri="{BB962C8B-B14F-4D97-AF65-F5344CB8AC3E}">
        <p14:creationId xmlns:p14="http://schemas.microsoft.com/office/powerpoint/2010/main" val="22603279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Establish metrics and targets beyond total unit count to strengthen the commitment to the MHA principles of providing a wide variety of housing options that meet various needs of low-income residents.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OH needs flexibility within a complex funding environment, we believe that setting targets and monitoring progress will provide a framework to help determine if priorities for the annual NOFA should be adjusted to encourage projects in certain locations or that are suitable for disparate needs.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We encourage the City to monitor and share data on affordable units produced under MHA including building types and unit size; the location of units as it relates to displacement risk, access to opportunity, and the cost of land; and populations served by income, race, family size, and unique needs, and number of units in each urban village as it relates to payments generated and overall growth.</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18</a:t>
            </a:fld>
            <a:endParaRPr lang="en-US"/>
          </a:p>
        </p:txBody>
      </p:sp>
    </p:spTree>
    <p:extLst>
      <p:ext uri="{BB962C8B-B14F-4D97-AF65-F5344CB8AC3E}">
        <p14:creationId xmlns:p14="http://schemas.microsoft.com/office/powerpoint/2010/main" val="39955028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Gaps in availability of suitably sized housing for both low and middle income families require addressing the supply of family-sized units at a variety of income levels and locations within urban villages through MHA and zoning regulations.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The MHA regulations and changes to citywide zoning should help ensure that family-sized units are produced in projects across the city.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19</a:t>
            </a:fld>
            <a:endParaRPr lang="en-US"/>
          </a:p>
        </p:txBody>
      </p:sp>
    </p:spTree>
    <p:extLst>
      <p:ext uri="{BB962C8B-B14F-4D97-AF65-F5344CB8AC3E}">
        <p14:creationId xmlns:p14="http://schemas.microsoft.com/office/powerpoint/2010/main" val="39079709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Asked to pull out the relevant pieces</a:t>
            </a:r>
            <a:r>
              <a:rPr lang="en-US" sz="1200" kern="1200" baseline="0" dirty="0">
                <a:solidFill>
                  <a:schemeClr val="tx1"/>
                </a:solidFill>
                <a:effectLst/>
                <a:latin typeface="+mn-lt"/>
                <a:ea typeface="+mn-ea"/>
                <a:cs typeface="+mn-cs"/>
              </a:rPr>
              <a:t> of MHA &amp; changes to dev standards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20</a:t>
            </a:fld>
            <a:endParaRPr lang="en-US"/>
          </a:p>
        </p:txBody>
      </p:sp>
    </p:spTree>
    <p:extLst>
      <p:ext uri="{BB962C8B-B14F-4D97-AF65-F5344CB8AC3E}">
        <p14:creationId xmlns:p14="http://schemas.microsoft.com/office/powerpoint/2010/main" val="28756836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21</a:t>
            </a:fld>
            <a:endParaRPr lang="en-US"/>
          </a:p>
        </p:txBody>
      </p:sp>
    </p:spTree>
    <p:extLst>
      <p:ext uri="{BB962C8B-B14F-4D97-AF65-F5344CB8AC3E}">
        <p14:creationId xmlns:p14="http://schemas.microsoft.com/office/powerpoint/2010/main" val="1852581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keep wordsmithing</a:t>
            </a:r>
            <a:r>
              <a:rPr lang="en-US" baseline="0" dirty="0"/>
              <a:t> to a minimum – address concepts and ideas; make note to include suggestions for text changes when send out draft  next week</a:t>
            </a:r>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4</a:t>
            </a:fld>
            <a:endParaRPr lang="en-US"/>
          </a:p>
        </p:txBody>
      </p:sp>
    </p:spTree>
    <p:extLst>
      <p:ext uri="{BB962C8B-B14F-4D97-AF65-F5344CB8AC3E}">
        <p14:creationId xmlns:p14="http://schemas.microsoft.com/office/powerpoint/2010/main" val="36184068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encouraging new development to choose performance is achieve greater inclusivity and socioeconomic diversity within projects and neighborhoods</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performance units are key to producing affordable units in tandem with growth and increasing the diversity of housing choices in high-cost areas.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Incentives and streamlined processes, such as expedited permit review and Design Review, could reduce complexity and management of annual requirements could help encourage developers or owners to choose the performance option.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22</a:t>
            </a:fld>
            <a:endParaRPr lang="en-US"/>
          </a:p>
        </p:txBody>
      </p:sp>
    </p:spTree>
    <p:extLst>
      <p:ext uri="{BB962C8B-B14F-4D97-AF65-F5344CB8AC3E}">
        <p14:creationId xmlns:p14="http://schemas.microsoft.com/office/powerpoint/2010/main" val="4221813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Ensure that housing is built at sufficient densities to provide housing choice and achieve the goals of the urban village strategy by discouraging development that supports densities much lower than the intent of the zoning. </a:t>
            </a:r>
          </a:p>
          <a:p>
            <a:endParaRPr lang="en-US"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23</a:t>
            </a:fld>
            <a:endParaRPr lang="en-US"/>
          </a:p>
        </p:txBody>
      </p:sp>
    </p:spTree>
    <p:extLst>
      <p:ext uri="{BB962C8B-B14F-4D97-AF65-F5344CB8AC3E}">
        <p14:creationId xmlns:p14="http://schemas.microsoft.com/office/powerpoint/2010/main" val="4500529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New development should contribute to a positive, people-oriented built environment and balance growth with livability.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With the increase in FAR and/or height in multifamily and commercial zoning, it is critical to revisit development standards to ensure private development contributes to the quality of the built environment.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We recommend studying development standards to determine which may have the most positive impacts on the built environment without significantly impacting the ability to utilize increased development capacity under MHA. Development standards should include considerations for anticipating changes in urban form as low-intensity areas evolve over time.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24</a:t>
            </a:fld>
            <a:endParaRPr lang="en-US"/>
          </a:p>
        </p:txBody>
      </p:sp>
    </p:spTree>
    <p:extLst>
      <p:ext uri="{BB962C8B-B14F-4D97-AF65-F5344CB8AC3E}">
        <p14:creationId xmlns:p14="http://schemas.microsoft.com/office/powerpoint/2010/main" val="39958086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The proposed boundary expansions and rezones direct almost all the added growth targeted for the next twenty years into just a small part of the city’s land area.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While it is the success of previous comprehensive planning efforts that we have directed growth strategically to build urban villages, this has resulted in most growth capacity being directed to existing urban villages with high frequent transit, and has precluded other areas of the city from receiving any growth at all—even those areas that would likely require minor public investments to adequately accommodate growth.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The unprecedented growth we are experiencing calls for looking beyond the 20 year horizon for opportunities to accommodate our growing population.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a:solidFill>
                  <a:schemeClr val="tx1"/>
                </a:solidFill>
                <a:effectLst/>
                <a:latin typeface="+mn-lt"/>
                <a:ea typeface="+mn-ea"/>
                <a:cs typeface="+mn-cs"/>
              </a:rPr>
              <a:t>The </a:t>
            </a:r>
            <a:r>
              <a:rPr lang="en-US" sz="1200" i="1" kern="1200" dirty="0">
                <a:solidFill>
                  <a:schemeClr val="tx1"/>
                </a:solidFill>
                <a:effectLst/>
                <a:latin typeface="+mn-lt"/>
                <a:ea typeface="+mn-ea"/>
                <a:cs typeface="+mn-cs"/>
              </a:rPr>
              <a:t>Planning Commission encourages the City to identify barriers to increasing development capacity in all of Seattle’s neighborhoods, and to commit to future planning studies that explore updating policies in the Comprehensive Plan to proactively promote equitable growth</a:t>
            </a:r>
            <a:r>
              <a:rPr lang="en-US" sz="1200" i="1" kern="120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a:solidFill>
                  <a:schemeClr val="tx1"/>
                </a:solidFill>
                <a:effectLst/>
                <a:latin typeface="+mn-lt"/>
                <a:ea typeface="+mn-ea"/>
                <a:cs typeface="+mn-cs"/>
              </a:rPr>
              <a:t>Affordability </a:t>
            </a:r>
            <a:r>
              <a:rPr lang="en-US" sz="1200" i="1" kern="1200" dirty="0">
                <a:solidFill>
                  <a:schemeClr val="tx1"/>
                </a:solidFill>
                <a:effectLst/>
                <a:latin typeface="+mn-lt"/>
                <a:ea typeface="+mn-ea"/>
                <a:cs typeface="+mn-cs"/>
              </a:rPr>
              <a:t>is a citywide crisis which cannot be solved by only increasing density in a portion of Seattle’s neighborhoods.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25</a:t>
            </a:fld>
            <a:endParaRPr lang="en-US"/>
          </a:p>
        </p:txBody>
      </p:sp>
    </p:spTree>
    <p:extLst>
      <p:ext uri="{BB962C8B-B14F-4D97-AF65-F5344CB8AC3E}">
        <p14:creationId xmlns:p14="http://schemas.microsoft.com/office/powerpoint/2010/main" val="588030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Increase Housing Capacity Through Urban Village Expansions and Rezones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Strategies that find additional opportunities to increase housing capacity and are directly related to the proposed urban village expansions and rezones. Addressing missed opportunities for more housing capacity due to the methodology and criteria used for urban village expansions and rezones.</a:t>
            </a:r>
          </a:p>
          <a:p>
            <a:endParaRPr lang="en-US" sz="1200" i="1"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 Anti-Displacement Policies and Strategies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Strategies outside the scope of rezones and boundary expansions aimed directly at anti-displacement.</a:t>
            </a:r>
            <a:endParaRPr lang="en-US" sz="1200" kern="1200" dirty="0">
              <a:solidFill>
                <a:schemeClr val="tx1"/>
              </a:solidFill>
              <a:effectLst/>
              <a:latin typeface="+mn-lt"/>
              <a:ea typeface="+mn-ea"/>
              <a:cs typeface="+mn-cs"/>
            </a:endParaRPr>
          </a:p>
          <a:p>
            <a:endParaRPr lang="en-US" dirty="0"/>
          </a:p>
          <a:p>
            <a:endParaRPr lang="en-US" dirty="0"/>
          </a:p>
          <a:p>
            <a:pPr lvl="0"/>
            <a:r>
              <a:rPr lang="en-US" sz="1200" b="1" kern="1200" dirty="0">
                <a:solidFill>
                  <a:schemeClr val="tx1"/>
                </a:solidFill>
                <a:effectLst/>
                <a:latin typeface="+mn-lt"/>
                <a:ea typeface="+mn-ea"/>
                <a:cs typeface="+mn-cs"/>
              </a:rPr>
              <a:t>Increase Housing Options Through MHA, Housing Funding Policies, and Complementary Policies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Strategies aimed at reducing disparities in housing choice and access to opportunity by increasing housing options. Payment and performance options should balance maximizing funding with providing a variety of affordable units across the City and promote economically diverse communities. Complementary policies aimed at balancing growth and livability.</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5</a:t>
            </a:fld>
            <a:endParaRPr lang="en-US"/>
          </a:p>
        </p:txBody>
      </p:sp>
    </p:spTree>
    <p:extLst>
      <p:ext uri="{BB962C8B-B14F-4D97-AF65-F5344CB8AC3E}">
        <p14:creationId xmlns:p14="http://schemas.microsoft.com/office/powerpoint/2010/main" val="535942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Strategies that increase housing capacity and are directly related to the proposed urban village expansions and rezones. Addressing missed opportunities for more housing capacity due to the methodology and criteria used for urban village expansions and rezones.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6</a:t>
            </a:fld>
            <a:endParaRPr lang="en-US"/>
          </a:p>
        </p:txBody>
      </p:sp>
    </p:spTree>
    <p:extLst>
      <p:ext uri="{BB962C8B-B14F-4D97-AF65-F5344CB8AC3E}">
        <p14:creationId xmlns:p14="http://schemas.microsoft.com/office/powerpoint/2010/main" val="2963023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each slide, the box</a:t>
            </a:r>
            <a:r>
              <a:rPr lang="en-US" baseline="0" dirty="0"/>
              <a:t> is the main focus; bullet points are to provide some additional information/rationale behind the recommendation, or additional details</a:t>
            </a:r>
          </a:p>
          <a:p>
            <a:endParaRPr lang="en-US" baseline="0" dirty="0"/>
          </a:p>
          <a:p>
            <a:pPr lvl="0"/>
            <a:r>
              <a:rPr lang="en-US" sz="1200" i="1" kern="1200" dirty="0">
                <a:solidFill>
                  <a:schemeClr val="tx1"/>
                </a:solidFill>
                <a:effectLst/>
                <a:latin typeface="+mn-lt"/>
                <a:ea typeface="+mn-ea"/>
                <a:cs typeface="+mn-cs"/>
              </a:rPr>
              <a:t>Promoting equitable access to housing requires both producing affordable housing in areas of high displacement and increasing housing opportunity in other areas across the city, especially those that have a historically prevented access to communities of color and have benefitted from major public investments.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Not taking advantage of increasing housing opportunities in high cost areas may increase market pressures in areas with similar amenities but higher displacement risk.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MHA doesn’t produce affordable units without new market-rate housing investment, so it makes sense to increase development capacity in high-cost areas that are most likely to remain economically feasible under MHA, and that have the lowest risk of displacing existing residents.</a:t>
            </a:r>
            <a:endParaRPr lang="en-US" sz="1200" kern="1200" dirty="0">
              <a:solidFill>
                <a:schemeClr val="tx1"/>
              </a:solidFill>
              <a:effectLst/>
              <a:latin typeface="+mn-lt"/>
              <a:ea typeface="+mn-ea"/>
              <a:cs typeface="+mn-cs"/>
            </a:endParaRPr>
          </a:p>
          <a:p>
            <a:endParaRPr lang="en-US" dirty="0"/>
          </a:p>
          <a:p>
            <a:r>
              <a:rPr lang="en-US" dirty="0"/>
              <a:t>Wallingford,</a:t>
            </a:r>
            <a:r>
              <a:rPr lang="en-US" baseline="0" dirty="0"/>
              <a:t> Fremont, Roosevelt, Ballard</a:t>
            </a:r>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7</a:t>
            </a:fld>
            <a:endParaRPr lang="en-US"/>
          </a:p>
        </p:txBody>
      </p:sp>
    </p:spTree>
    <p:extLst>
      <p:ext uri="{BB962C8B-B14F-4D97-AF65-F5344CB8AC3E}">
        <p14:creationId xmlns:p14="http://schemas.microsoft.com/office/powerpoint/2010/main" val="3430507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By finding additional opportunities to increase growth capacity in urban villages, more housing opportunities can be accommodated in areas with access to essential services. This strategy aligns with Seattle’s growth strategy by encouraging the most efficient use of public investments.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The methodology used to delineate urban village boundary expansions should include areas near existing schools, parks and usable open space, major medical and educational institutions, cultural centers, and other essential facilities and services that are within 1-3 blocks of proposed urban village boundaries. In addition, areas</a:t>
            </a:r>
            <a:r>
              <a:rPr lang="en-US" sz="1200" b="1"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between urban villages, or areas that are in close proximity to urban villages that are zoned for mixed use should be included in urban village expansion areas to direct investments and growth where higher densities of residents and jobs already exist and allows growth that is in scale with the surrounding zones.</a:t>
            </a:r>
            <a:endParaRPr lang="en-US" sz="1200" kern="1200" dirty="0">
              <a:solidFill>
                <a:schemeClr val="tx1"/>
              </a:solidFill>
              <a:effectLst/>
              <a:latin typeface="+mn-lt"/>
              <a:ea typeface="+mn-ea"/>
              <a:cs typeface="+mn-cs"/>
            </a:endParaRPr>
          </a:p>
          <a:p>
            <a:endParaRPr lang="en-US" dirty="0"/>
          </a:p>
          <a:p>
            <a:r>
              <a:rPr lang="en-US" dirty="0" err="1"/>
              <a:t>Roosevlet</a:t>
            </a:r>
            <a:r>
              <a:rPr lang="en-US" dirty="0"/>
              <a:t>,</a:t>
            </a:r>
            <a:r>
              <a:rPr lang="en-US" baseline="0" dirty="0"/>
              <a:t> West Seattle, Ballard, Othello</a:t>
            </a:r>
          </a:p>
          <a:p>
            <a:r>
              <a:rPr lang="en-US" baseline="0" dirty="0"/>
              <a:t>Perhaps 23</a:t>
            </a:r>
            <a:r>
              <a:rPr lang="en-US" baseline="30000" dirty="0"/>
              <a:t>rd</a:t>
            </a:r>
            <a:r>
              <a:rPr lang="en-US" baseline="0" dirty="0"/>
              <a:t> + Union; N. Beacon Hill, RB, Columbia City</a:t>
            </a:r>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8</a:t>
            </a:fld>
            <a:endParaRPr lang="en-US"/>
          </a:p>
        </p:txBody>
      </p:sp>
    </p:spTree>
    <p:extLst>
      <p:ext uri="{BB962C8B-B14F-4D97-AF65-F5344CB8AC3E}">
        <p14:creationId xmlns:p14="http://schemas.microsoft.com/office/powerpoint/2010/main" val="1267781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Locate additional households around other important community assets that are within walking distance to frequent transit.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Ensure that land around our public investments is not underutilized.</a:t>
            </a:r>
          </a:p>
          <a:p>
            <a:pPr lvl="0"/>
            <a:endParaRPr lang="en-US" sz="1200" i="1"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Ballard</a:t>
            </a:r>
            <a:r>
              <a:rPr lang="en-US" sz="1200" i="0" kern="1200" dirty="0">
                <a:solidFill>
                  <a:schemeClr val="tx1"/>
                </a:solidFill>
                <a:effectLst/>
                <a:latin typeface="+mn-lt"/>
                <a:ea typeface="+mn-ea"/>
                <a:cs typeface="+mn-cs"/>
              </a:rPr>
              <a:t>,</a:t>
            </a:r>
            <a:r>
              <a:rPr lang="en-US" sz="1200" i="0" kern="1200" baseline="0" dirty="0">
                <a:solidFill>
                  <a:schemeClr val="tx1"/>
                </a:solidFill>
                <a:effectLst/>
                <a:latin typeface="+mn-lt"/>
                <a:ea typeface="+mn-ea"/>
                <a:cs typeface="+mn-cs"/>
              </a:rPr>
              <a:t> Roosevelt, Wallingford, West Seattle, Crown Hill</a:t>
            </a:r>
            <a:endParaRPr lang="en-US"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00CB4E0-6B8A-41B1-9EBC-377CE0AB93D7}" type="slidenum">
              <a:rPr lang="en-US" smtClean="0"/>
              <a:t>9</a:t>
            </a:fld>
            <a:endParaRPr lang="en-US"/>
          </a:p>
        </p:txBody>
      </p:sp>
    </p:spTree>
    <p:extLst>
      <p:ext uri="{BB962C8B-B14F-4D97-AF65-F5344CB8AC3E}">
        <p14:creationId xmlns:p14="http://schemas.microsoft.com/office/powerpoint/2010/main" val="1091310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Only adding new housing supply in higher-density zones around the core limits housing choice and makes transitions in scale more difficult.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Air quality and traffic safety can be detrimental to the health of residents living along major arterials.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Distributing increased zoning capacity more evenly across each urban village with more LR2, LR3, and MR instead of LR1 and RSL provides more housing opportunities throughout an urban village.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While some high-density areas are desired and necessary, rezones should generally strive for medium-density neighborhoods that promote walkability and better meets the intent of the growth strategy.</a:t>
            </a:r>
            <a:endParaRPr lang="en-US" sz="1200" kern="1200" dirty="0">
              <a:solidFill>
                <a:schemeClr val="tx1"/>
              </a:solidFill>
              <a:effectLst/>
              <a:latin typeface="+mn-lt"/>
              <a:ea typeface="+mn-ea"/>
              <a:cs typeface="+mn-cs"/>
            </a:endParaRPr>
          </a:p>
          <a:p>
            <a:endParaRPr lang="en-US" dirty="0"/>
          </a:p>
          <a:p>
            <a:r>
              <a:rPr lang="en-US" dirty="0"/>
              <a:t>Crown Hill, Ballard, Roosevelt, Wallingford, West Seattle,</a:t>
            </a:r>
            <a:r>
              <a:rPr lang="en-US" baseline="0" dirty="0"/>
              <a:t> Aurora</a:t>
            </a:r>
            <a:endParaRPr lang="en-US" dirty="0"/>
          </a:p>
          <a:p>
            <a:r>
              <a:rPr lang="en-US" dirty="0"/>
              <a:t>Perhaps</a:t>
            </a:r>
            <a:r>
              <a:rPr lang="en-US" baseline="0" dirty="0"/>
              <a:t> – Othello, N. Beacon Hill, Morgan Junction, Rainier Beach</a:t>
            </a:r>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10</a:t>
            </a:fld>
            <a:endParaRPr lang="en-US"/>
          </a:p>
        </p:txBody>
      </p:sp>
    </p:spTree>
    <p:extLst>
      <p:ext uri="{BB962C8B-B14F-4D97-AF65-F5344CB8AC3E}">
        <p14:creationId xmlns:p14="http://schemas.microsoft.com/office/powerpoint/2010/main" val="1758589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Background: 10 minute walkshed was applied</a:t>
            </a:r>
            <a:r>
              <a:rPr lang="en-US" baseline="0" dirty="0"/>
              <a:t> conservatively in areas of HD; somewhat less intensive rezones</a:t>
            </a:r>
          </a:p>
          <a:p>
            <a:endParaRPr lang="en-US" baseline="0" dirty="0"/>
          </a:p>
          <a:p>
            <a:pPr lvl="0"/>
            <a:r>
              <a:rPr lang="en-US" sz="1200" i="1" kern="1200" dirty="0">
                <a:solidFill>
                  <a:schemeClr val="tx1"/>
                </a:solidFill>
                <a:effectLst/>
                <a:latin typeface="+mn-lt"/>
                <a:ea typeface="+mn-ea"/>
                <a:cs typeface="+mn-cs"/>
              </a:rPr>
              <a:t>Disadvantaged communities may fail to benefit from new development if it does not result in affordable housing and economic opportunities; however, a limited housing supply may only accelerate gentrification and displacement of low-income and minority residents. </a:t>
            </a:r>
          </a:p>
          <a:p>
            <a:pPr lvl="0"/>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Conservative urban village expansions and rezones that limit growth capacity also limit the potential for housing opportunity.</a:t>
            </a:r>
          </a:p>
          <a:p>
            <a:pPr lvl="0"/>
            <a:endParaRPr lang="en-US" sz="1200" i="1"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Ask Tim to expand?</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00CB4E0-6B8A-41B1-9EBC-377CE0AB93D7}" type="slidenum">
              <a:rPr lang="en-US" smtClean="0"/>
              <a:t>11</a:t>
            </a:fld>
            <a:endParaRPr lang="en-US"/>
          </a:p>
        </p:txBody>
      </p:sp>
    </p:spTree>
    <p:extLst>
      <p:ext uri="{BB962C8B-B14F-4D97-AF65-F5344CB8AC3E}">
        <p14:creationId xmlns:p14="http://schemas.microsoft.com/office/powerpoint/2010/main" val="658288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4/13/2017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7749033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4/13/2017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28696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4/13/2017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92584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4/13/2017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34911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4/13/2017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47160013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4/13/2017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409116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4/13/2017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53338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4/13/2017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722572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4/13/2017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86766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4/13/2017</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0424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4/13/2017</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13873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160EA64-D806-43AC-9DF2-F8C432F32B4C}" type="datetimeFigureOut">
              <a:rPr lang="en-US" smtClean="0"/>
              <a:t>4/13/2017</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0827614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latin typeface="Calibri" panose="020F0502020204030204" pitchFamily="34" charset="0"/>
              </a:rPr>
              <a:t>Spc</a:t>
            </a:r>
            <a:r>
              <a:rPr lang="en-US" dirty="0">
                <a:latin typeface="Calibri" panose="020F0502020204030204" pitchFamily="34" charset="0"/>
              </a:rPr>
              <a:t> recommendations on </a:t>
            </a:r>
            <a:r>
              <a:rPr lang="en-US" dirty="0" err="1">
                <a:latin typeface="Calibri" panose="020F0502020204030204" pitchFamily="34" charset="0"/>
              </a:rPr>
              <a:t>mha</a:t>
            </a:r>
            <a:endParaRPr lang="en-US" dirty="0">
              <a:latin typeface="Calibri" panose="020F0502020204030204" pitchFamily="34" charset="0"/>
            </a:endParaRPr>
          </a:p>
        </p:txBody>
      </p:sp>
      <p:sp>
        <p:nvSpPr>
          <p:cNvPr id="3" name="Subtitle 2"/>
          <p:cNvSpPr>
            <a:spLocks noGrp="1"/>
          </p:cNvSpPr>
          <p:nvPr>
            <p:ph type="subTitle" idx="1"/>
          </p:nvPr>
        </p:nvSpPr>
        <p:spPr/>
        <p:txBody>
          <a:bodyPr/>
          <a:lstStyle/>
          <a:p>
            <a:r>
              <a:rPr lang="en-US" dirty="0"/>
              <a:t>Full Commission Meeting 4.13.2017</a:t>
            </a:r>
          </a:p>
        </p:txBody>
      </p:sp>
    </p:spTree>
    <p:extLst>
      <p:ext uri="{BB962C8B-B14F-4D97-AF65-F5344CB8AC3E}">
        <p14:creationId xmlns:p14="http://schemas.microsoft.com/office/powerpoint/2010/main" val="3531849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fontScale="90000"/>
          </a:bodyPr>
          <a:lstStyle/>
          <a:p>
            <a:r>
              <a:rPr lang="en-US" dirty="0">
                <a:latin typeface="Calibri" panose="020F0502020204030204" pitchFamily="34" charset="0"/>
              </a:rPr>
              <a:t>4. </a:t>
            </a:r>
            <a:r>
              <a:rPr lang="en-US" cap="none" dirty="0">
                <a:latin typeface="Calibri" panose="020F0502020204030204" pitchFamily="34" charset="0"/>
              </a:rPr>
              <a:t>Equitably distribute housing opportunities by zoning more medium-density residential areas throughout urban villages instead of concentrating higher densities only along corridors and leaving other areas at much lower densities. </a:t>
            </a:r>
          </a:p>
        </p:txBody>
      </p:sp>
      <p:sp>
        <p:nvSpPr>
          <p:cNvPr id="5" name="Content Placeholder 4"/>
          <p:cNvSpPr>
            <a:spLocks noGrp="1"/>
          </p:cNvSpPr>
          <p:nvPr>
            <p:ph idx="1"/>
          </p:nvPr>
        </p:nvSpPr>
        <p:spPr>
          <a:xfrm>
            <a:off x="1606045" y="3776472"/>
            <a:ext cx="6074915" cy="2843784"/>
          </a:xfrm>
        </p:spPr>
        <p:txBody>
          <a:bodyPr>
            <a:normAutofit/>
          </a:bodyPr>
          <a:lstStyle/>
          <a:p>
            <a:r>
              <a:rPr lang="en-US" dirty="0">
                <a:latin typeface="Calibri" panose="020F0502020204030204" pitchFamily="34" charset="0"/>
              </a:rPr>
              <a:t>Only adding new housing supply in higher-density zones around the core limits housing choice and makes transitions in scale difficult</a:t>
            </a:r>
          </a:p>
          <a:p>
            <a:r>
              <a:rPr lang="en-US" dirty="0">
                <a:latin typeface="Calibri" panose="020F0502020204030204" pitchFamily="34" charset="0"/>
              </a:rPr>
              <a:t>Air quality and traffic safety</a:t>
            </a:r>
          </a:p>
          <a:p>
            <a:r>
              <a:rPr lang="en-US" dirty="0">
                <a:latin typeface="Calibri" panose="020F0502020204030204" pitchFamily="34" charset="0"/>
              </a:rPr>
              <a:t>Distributing more evenly provides more housing opportunities throughout an urban village</a:t>
            </a:r>
          </a:p>
          <a:p>
            <a:r>
              <a:rPr lang="en-US" dirty="0">
                <a:latin typeface="Calibri" panose="020F0502020204030204" pitchFamily="34" charset="0"/>
              </a:rPr>
              <a:t>Opportunities for more pedestrian-oriented “centers”</a:t>
            </a:r>
          </a:p>
        </p:txBody>
      </p:sp>
    </p:spTree>
    <p:extLst>
      <p:ext uri="{BB962C8B-B14F-4D97-AF65-F5344CB8AC3E}">
        <p14:creationId xmlns:p14="http://schemas.microsoft.com/office/powerpoint/2010/main" val="4057892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dirty="0">
                <a:latin typeface="Calibri" panose="020F0502020204030204" pitchFamily="34" charset="0"/>
              </a:rPr>
              <a:t>5. </a:t>
            </a:r>
            <a:r>
              <a:rPr lang="en-US" cap="none" dirty="0">
                <a:latin typeface="Calibri" panose="020F0502020204030204" pitchFamily="34" charset="0"/>
              </a:rPr>
              <a:t>Do not apply conservative rezones and boundary expansions in areas with a high-risk of displacement.</a:t>
            </a:r>
          </a:p>
        </p:txBody>
      </p:sp>
      <p:sp>
        <p:nvSpPr>
          <p:cNvPr id="3" name="Content Placeholder 2"/>
          <p:cNvSpPr>
            <a:spLocks noGrp="1"/>
          </p:cNvSpPr>
          <p:nvPr>
            <p:ph idx="1"/>
          </p:nvPr>
        </p:nvSpPr>
        <p:spPr>
          <a:xfrm>
            <a:off x="1606045" y="3666744"/>
            <a:ext cx="5937755" cy="2734056"/>
          </a:xfrm>
        </p:spPr>
        <p:txBody>
          <a:bodyPr>
            <a:normAutofit/>
          </a:bodyPr>
          <a:lstStyle/>
          <a:p>
            <a:r>
              <a:rPr lang="en-US" dirty="0">
                <a:latin typeface="Calibri" panose="020F0502020204030204" pitchFamily="34" charset="0"/>
              </a:rPr>
              <a:t>Limit growth and potential for additional housing </a:t>
            </a:r>
          </a:p>
          <a:p>
            <a:r>
              <a:rPr lang="en-US" dirty="0">
                <a:latin typeface="Calibri" panose="020F0502020204030204" pitchFamily="34" charset="0"/>
              </a:rPr>
              <a:t>Limited housing supply may accelerate gentrification and/or displacement</a:t>
            </a:r>
          </a:p>
          <a:p>
            <a:r>
              <a:rPr lang="en-US" b="1" dirty="0">
                <a:latin typeface="Calibri" panose="020F0502020204030204" pitchFamily="34" charset="0"/>
              </a:rPr>
              <a:t>Counter argument: </a:t>
            </a:r>
            <a:r>
              <a:rPr lang="en-US" dirty="0">
                <a:latin typeface="Calibri" panose="020F0502020204030204" pitchFamily="34" charset="0"/>
              </a:rPr>
              <a:t>smaller development capacity (rezones) will make redevelopment of individual property less attractive to for-profit developers</a:t>
            </a:r>
          </a:p>
        </p:txBody>
      </p:sp>
    </p:spTree>
    <p:extLst>
      <p:ext uri="{BB962C8B-B14F-4D97-AF65-F5344CB8AC3E}">
        <p14:creationId xmlns:p14="http://schemas.microsoft.com/office/powerpoint/2010/main" val="3882144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latin typeface="Calibri" panose="020F0502020204030204" pitchFamily="34" charset="0"/>
              </a:rPr>
              <a:t>II. Anti-displacement policies &amp; strategies</a:t>
            </a:r>
            <a:endParaRPr lang="en-US" dirty="0"/>
          </a:p>
        </p:txBody>
      </p:sp>
      <p:sp>
        <p:nvSpPr>
          <p:cNvPr id="5" name="Text Placeholder 4"/>
          <p:cNvSpPr>
            <a:spLocks noGrp="1"/>
          </p:cNvSpPr>
          <p:nvPr>
            <p:ph type="body" idx="1"/>
          </p:nvPr>
        </p:nvSpPr>
        <p:spPr>
          <a:xfrm>
            <a:off x="1353312" y="4352464"/>
            <a:ext cx="6693408" cy="1563703"/>
          </a:xfrm>
        </p:spPr>
        <p:txBody>
          <a:bodyPr>
            <a:normAutofit/>
          </a:bodyPr>
          <a:lstStyle/>
          <a:p>
            <a:pPr marL="342900" indent="-342900">
              <a:buFont typeface="Arial" panose="020B0604020202020204" pitchFamily="34" charset="0"/>
              <a:buChar char="•"/>
            </a:pPr>
            <a:r>
              <a:rPr lang="en-US" dirty="0"/>
              <a:t>Outside the scope of rezones and boundary expansions</a:t>
            </a:r>
          </a:p>
          <a:p>
            <a:pPr marL="342900" indent="-342900">
              <a:buFont typeface="Arial" panose="020B0604020202020204" pitchFamily="34" charset="0"/>
              <a:buChar char="•"/>
            </a:pPr>
            <a:r>
              <a:rPr lang="en-US" dirty="0"/>
              <a:t>Aimed directly at displacement</a:t>
            </a:r>
          </a:p>
        </p:txBody>
      </p:sp>
    </p:spTree>
    <p:extLst>
      <p:ext uri="{BB962C8B-B14F-4D97-AF65-F5344CB8AC3E}">
        <p14:creationId xmlns:p14="http://schemas.microsoft.com/office/powerpoint/2010/main" val="2404805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alpha val="3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fontScale="90000"/>
          </a:bodyPr>
          <a:lstStyle/>
          <a:p>
            <a:r>
              <a:rPr lang="en-US" dirty="0">
                <a:latin typeface="Calibri" panose="020F0502020204030204" pitchFamily="34" charset="0"/>
              </a:rPr>
              <a:t>6. </a:t>
            </a:r>
            <a:r>
              <a:rPr lang="en-US" cap="none" dirty="0">
                <a:latin typeface="Calibri" panose="020F0502020204030204" pitchFamily="34" charset="0"/>
              </a:rPr>
              <a:t>In areas with a high risk of displacement, implement alternative anti-displacement strategies instead of raising MHA requirements beyond what the market or intensity of rezones dictates.</a:t>
            </a:r>
          </a:p>
        </p:txBody>
      </p:sp>
      <p:sp>
        <p:nvSpPr>
          <p:cNvPr id="3" name="Content Placeholder 2"/>
          <p:cNvSpPr>
            <a:spLocks noGrp="1"/>
          </p:cNvSpPr>
          <p:nvPr>
            <p:ph idx="1"/>
          </p:nvPr>
        </p:nvSpPr>
        <p:spPr>
          <a:xfrm>
            <a:off x="1606045" y="3904488"/>
            <a:ext cx="5937755" cy="2779776"/>
          </a:xfrm>
        </p:spPr>
        <p:txBody>
          <a:bodyPr>
            <a:normAutofit/>
          </a:bodyPr>
          <a:lstStyle/>
          <a:p>
            <a:r>
              <a:rPr lang="en-US" dirty="0">
                <a:latin typeface="Calibri" panose="020F0502020204030204" pitchFamily="34" charset="0"/>
              </a:rPr>
              <a:t>May stagnate growth, exacerbate housing shortages, and further limit access to jobs, housing, and amenities</a:t>
            </a:r>
          </a:p>
          <a:p>
            <a:r>
              <a:rPr lang="en-US" dirty="0">
                <a:latin typeface="Calibri" panose="020F0502020204030204" pitchFamily="34" charset="0"/>
              </a:rPr>
              <a:t>Don’t stall growth, but continue and expand work to ensure growth is benefiting existing residents</a:t>
            </a:r>
          </a:p>
          <a:p>
            <a:r>
              <a:rPr lang="en-US" b="1" dirty="0">
                <a:latin typeface="Calibri" panose="020F0502020204030204" pitchFamily="34" charset="0"/>
              </a:rPr>
              <a:t>Counter argument: </a:t>
            </a:r>
            <a:r>
              <a:rPr lang="en-US" dirty="0">
                <a:latin typeface="Calibri" panose="020F0502020204030204" pitchFamily="34" charset="0"/>
              </a:rPr>
              <a:t>Slowing growth in the short-term may provide chance to better plan for future and work on building community capacity</a:t>
            </a:r>
            <a:endParaRPr lang="en-US" i="1" dirty="0">
              <a:latin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3992724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alpha val="3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fontScale="90000"/>
          </a:bodyPr>
          <a:lstStyle/>
          <a:p>
            <a:r>
              <a:rPr lang="en-US" dirty="0">
                <a:latin typeface="Calibri" panose="020F0502020204030204" pitchFamily="34" charset="0"/>
              </a:rPr>
              <a:t>7. </a:t>
            </a:r>
            <a:r>
              <a:rPr lang="en-US" cap="none" dirty="0">
                <a:latin typeface="Calibri" panose="020F0502020204030204" pitchFamily="34" charset="0"/>
              </a:rPr>
              <a:t>Reduce barriers and encourage conversion of existing structures and infill development so existing homeowners have more options to stay in place while encouraging production of additional units.</a:t>
            </a:r>
          </a:p>
        </p:txBody>
      </p:sp>
      <p:sp>
        <p:nvSpPr>
          <p:cNvPr id="3" name="Content Placeholder 2"/>
          <p:cNvSpPr>
            <a:spLocks noGrp="1"/>
          </p:cNvSpPr>
          <p:nvPr>
            <p:ph idx="1"/>
          </p:nvPr>
        </p:nvSpPr>
        <p:spPr>
          <a:xfrm>
            <a:off x="1606045" y="3959352"/>
            <a:ext cx="5937755" cy="2441448"/>
          </a:xfrm>
        </p:spPr>
        <p:txBody>
          <a:bodyPr>
            <a:normAutofit/>
          </a:bodyPr>
          <a:lstStyle/>
          <a:p>
            <a:r>
              <a:rPr lang="en-US" dirty="0">
                <a:latin typeface="Calibri" panose="020F0502020204030204" pitchFamily="34" charset="0"/>
              </a:rPr>
              <a:t>Encourage additional units to be added to sites with existing structures by altering MHA requirements and creating predictability in development outcomes</a:t>
            </a:r>
          </a:p>
        </p:txBody>
      </p:sp>
    </p:spTree>
    <p:extLst>
      <p:ext uri="{BB962C8B-B14F-4D97-AF65-F5344CB8AC3E}">
        <p14:creationId xmlns:p14="http://schemas.microsoft.com/office/powerpoint/2010/main" val="312712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8000">
            <a:alpha val="80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106424" y="1810512"/>
            <a:ext cx="6940296" cy="2222152"/>
          </a:xfrm>
        </p:spPr>
        <p:txBody>
          <a:bodyPr>
            <a:normAutofit fontScale="90000"/>
          </a:bodyPr>
          <a:lstStyle/>
          <a:p>
            <a:r>
              <a:rPr lang="en-US" dirty="0">
                <a:latin typeface="Calibri" panose="020F0502020204030204" pitchFamily="34" charset="0"/>
              </a:rPr>
              <a:t>III. Increase housing options through </a:t>
            </a:r>
            <a:r>
              <a:rPr lang="en-US" dirty="0" err="1">
                <a:latin typeface="Calibri" panose="020F0502020204030204" pitchFamily="34" charset="0"/>
              </a:rPr>
              <a:t>mha</a:t>
            </a:r>
            <a:r>
              <a:rPr lang="en-US" dirty="0">
                <a:latin typeface="Calibri" panose="020F0502020204030204" pitchFamily="34" charset="0"/>
              </a:rPr>
              <a:t>, housing funding policies, and complementary policies</a:t>
            </a:r>
            <a:endParaRPr lang="en-US" dirty="0"/>
          </a:p>
        </p:txBody>
      </p:sp>
      <p:sp>
        <p:nvSpPr>
          <p:cNvPr id="5" name="Text Placeholder 4"/>
          <p:cNvSpPr>
            <a:spLocks noGrp="1"/>
          </p:cNvSpPr>
          <p:nvPr>
            <p:ph type="body" idx="1"/>
          </p:nvPr>
        </p:nvSpPr>
        <p:spPr>
          <a:xfrm>
            <a:off x="1353312" y="4352464"/>
            <a:ext cx="6537960" cy="1902032"/>
          </a:xfrm>
        </p:spPr>
        <p:txBody>
          <a:bodyPr>
            <a:normAutofit lnSpcReduction="10000"/>
          </a:bodyPr>
          <a:lstStyle/>
          <a:p>
            <a:pPr marL="342900" indent="-342900">
              <a:buFont typeface="Arial" panose="020B0604020202020204" pitchFamily="34" charset="0"/>
              <a:buChar char="•"/>
            </a:pPr>
            <a:r>
              <a:rPr lang="en-US" dirty="0"/>
              <a:t>Aimed at reducing disparities in housing choice </a:t>
            </a:r>
          </a:p>
          <a:p>
            <a:pPr marL="342900" indent="-342900">
              <a:buFont typeface="Arial" panose="020B0604020202020204" pitchFamily="34" charset="0"/>
              <a:buChar char="•"/>
            </a:pPr>
            <a:r>
              <a:rPr lang="en-US" dirty="0"/>
              <a:t>Promote variety of affordable units across the city</a:t>
            </a:r>
          </a:p>
          <a:p>
            <a:pPr marL="342900" indent="-342900">
              <a:buFont typeface="Arial" panose="020B0604020202020204" pitchFamily="34" charset="0"/>
              <a:buChar char="•"/>
            </a:pPr>
            <a:r>
              <a:rPr lang="en-US" dirty="0"/>
              <a:t>Promote economically diverse buildings and communities</a:t>
            </a:r>
          </a:p>
          <a:p>
            <a:pPr marL="342900" indent="-342900">
              <a:buFont typeface="Arial" panose="020B0604020202020204" pitchFamily="34" charset="0"/>
              <a:buChar char="•"/>
            </a:pPr>
            <a:r>
              <a:rPr lang="en-US" dirty="0"/>
              <a:t>Complementary policies aimed at balancing growth and livability</a:t>
            </a:r>
          </a:p>
        </p:txBody>
      </p:sp>
    </p:spTree>
    <p:extLst>
      <p:ext uri="{BB962C8B-B14F-4D97-AF65-F5344CB8AC3E}">
        <p14:creationId xmlns:p14="http://schemas.microsoft.com/office/powerpoint/2010/main" val="2770779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dirty="0">
                <a:latin typeface="Calibri" panose="020F0502020204030204" pitchFamily="34" charset="0"/>
              </a:rPr>
              <a:t>8. </a:t>
            </a:r>
            <a:r>
              <a:rPr lang="en-US" cap="none" dirty="0">
                <a:latin typeface="Calibri" panose="020F0502020204030204" pitchFamily="34" charset="0"/>
              </a:rPr>
              <a:t>Leverage funding generated by MHA to produce a wider variety of housing choices.</a:t>
            </a:r>
          </a:p>
        </p:txBody>
      </p:sp>
      <p:sp>
        <p:nvSpPr>
          <p:cNvPr id="3" name="Content Placeholder 2"/>
          <p:cNvSpPr>
            <a:spLocks noGrp="1"/>
          </p:cNvSpPr>
          <p:nvPr>
            <p:ph idx="1"/>
          </p:nvPr>
        </p:nvSpPr>
        <p:spPr>
          <a:xfrm>
            <a:off x="1606045" y="3913632"/>
            <a:ext cx="5937755" cy="2487168"/>
          </a:xfrm>
        </p:spPr>
        <p:txBody>
          <a:bodyPr>
            <a:normAutofit/>
          </a:bodyPr>
          <a:lstStyle/>
          <a:p>
            <a:r>
              <a:rPr lang="en-US" dirty="0">
                <a:solidFill>
                  <a:schemeClr val="tx1"/>
                </a:solidFill>
                <a:latin typeface="Calibri" panose="020F0502020204030204" pitchFamily="34" charset="0"/>
              </a:rPr>
              <a:t>Balance the need for maximizing the number affordable units with ensuring a range of housing types in a variety of locations</a:t>
            </a:r>
          </a:p>
          <a:p>
            <a:r>
              <a:rPr lang="en-US" dirty="0">
                <a:solidFill>
                  <a:schemeClr val="tx1"/>
                </a:solidFill>
                <a:latin typeface="Calibri" panose="020F0502020204030204" pitchFamily="34" charset="0"/>
              </a:rPr>
              <a:t>Work with the Office of Housing to ensure funding policies produce a variety of housing options.</a:t>
            </a:r>
          </a:p>
          <a:p>
            <a:r>
              <a:rPr lang="en-US" dirty="0">
                <a:latin typeface="Calibri" panose="020F0502020204030204" pitchFamily="34" charset="0"/>
              </a:rPr>
              <a:t>Included in A&amp;F letter; can attach as reference</a:t>
            </a:r>
          </a:p>
        </p:txBody>
      </p:sp>
    </p:spTree>
    <p:extLst>
      <p:ext uri="{BB962C8B-B14F-4D97-AF65-F5344CB8AC3E}">
        <p14:creationId xmlns:p14="http://schemas.microsoft.com/office/powerpoint/2010/main" val="2032050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978408" y="539497"/>
            <a:ext cx="6967727" cy="5861304"/>
          </a:xfrm>
        </p:spPr>
        <p:txBody>
          <a:bodyPr>
            <a:normAutofit/>
          </a:bodyPr>
          <a:lstStyle/>
          <a:p>
            <a:pPr marL="342900" indent="-342900">
              <a:spcBef>
                <a:spcPts val="3000"/>
              </a:spcBef>
              <a:buFont typeface="+mj-lt"/>
              <a:buAutoNum type="alphaLcPeriod"/>
            </a:pPr>
            <a:r>
              <a:rPr lang="en-US" dirty="0">
                <a:latin typeface="Calibri" panose="020F0502020204030204" pitchFamily="34" charset="0"/>
              </a:rPr>
              <a:t>Target MHA investments in areas that are generating funds and seeing growth, but are producing few affordable (performance) units.</a:t>
            </a:r>
          </a:p>
          <a:p>
            <a:pPr marL="342900" indent="-342900">
              <a:spcBef>
                <a:spcPts val="3000"/>
              </a:spcBef>
              <a:buFont typeface="+mj-lt"/>
              <a:buAutoNum type="alphaLcPeriod"/>
            </a:pPr>
            <a:r>
              <a:rPr lang="en-US" dirty="0">
                <a:latin typeface="Calibri" panose="020F0502020204030204" pitchFamily="34" charset="0"/>
              </a:rPr>
              <a:t>Align housing investments with goals of communities experiencing displacement.</a:t>
            </a:r>
          </a:p>
          <a:p>
            <a:pPr marL="342900" indent="-342900">
              <a:spcBef>
                <a:spcPts val="3000"/>
              </a:spcBef>
              <a:buFont typeface="+mj-lt"/>
              <a:buAutoNum type="alphaLcPeriod"/>
            </a:pPr>
            <a:r>
              <a:rPr lang="en-US" dirty="0">
                <a:latin typeface="Calibri" panose="020F0502020204030204" pitchFamily="34" charset="0"/>
              </a:rPr>
              <a:t>Strengthen policies that make land acquisition feasible for affordable housing projects in high-cost areas.</a:t>
            </a:r>
          </a:p>
          <a:p>
            <a:pPr marL="342900" indent="-342900">
              <a:spcBef>
                <a:spcPts val="3000"/>
              </a:spcBef>
              <a:buFont typeface="+mj-lt"/>
              <a:buAutoNum type="alphaLcPeriod"/>
            </a:pPr>
            <a:r>
              <a:rPr lang="en-US" dirty="0">
                <a:latin typeface="Calibri" panose="020F0502020204030204" pitchFamily="34" charset="0"/>
              </a:rPr>
              <a:t>Encourage larger supply of income-restricted units in smaller-scale multi-family developments through both performance and payment options. </a:t>
            </a:r>
          </a:p>
          <a:p>
            <a:pPr marL="342900" indent="-342900">
              <a:spcBef>
                <a:spcPts val="3000"/>
              </a:spcBef>
              <a:buFont typeface="+mj-lt"/>
              <a:buAutoNum type="alphaLcPeriod"/>
            </a:pPr>
            <a:r>
              <a:rPr lang="en-US" dirty="0">
                <a:latin typeface="Calibri" panose="020F0502020204030204" pitchFamily="34" charset="0"/>
              </a:rPr>
              <a:t>Continue to explore partnerships with public, private, and nonprofit housing and community-based organizations to develop innovative housing models and build capacity for local redevelopment.</a:t>
            </a:r>
          </a:p>
        </p:txBody>
      </p:sp>
    </p:spTree>
    <p:extLst>
      <p:ext uri="{BB962C8B-B14F-4D97-AF65-F5344CB8AC3E}">
        <p14:creationId xmlns:p14="http://schemas.microsoft.com/office/powerpoint/2010/main" val="2082241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dirty="0">
                <a:latin typeface="Calibri" panose="020F0502020204030204" pitchFamily="34" charset="0"/>
              </a:rPr>
              <a:t>9. </a:t>
            </a:r>
            <a:r>
              <a:rPr lang="en-US" cap="none" dirty="0">
                <a:latin typeface="Calibri" panose="020F0502020204030204" pitchFamily="34" charset="0"/>
              </a:rPr>
              <a:t>Adopt and monitor citywide goals for housing choice and variety.</a:t>
            </a:r>
          </a:p>
        </p:txBody>
      </p:sp>
      <p:sp>
        <p:nvSpPr>
          <p:cNvPr id="3" name="Content Placeholder 2"/>
          <p:cNvSpPr>
            <a:spLocks noGrp="1"/>
          </p:cNvSpPr>
          <p:nvPr>
            <p:ph idx="1"/>
          </p:nvPr>
        </p:nvSpPr>
        <p:spPr>
          <a:xfrm>
            <a:off x="1606045" y="3557016"/>
            <a:ext cx="5937755" cy="2843784"/>
          </a:xfrm>
        </p:spPr>
        <p:txBody>
          <a:bodyPr>
            <a:normAutofit lnSpcReduction="10000"/>
          </a:bodyPr>
          <a:lstStyle/>
          <a:p>
            <a:r>
              <a:rPr lang="en-US" dirty="0">
                <a:solidFill>
                  <a:schemeClr val="tx1"/>
                </a:solidFill>
                <a:latin typeface="Calibri" panose="020F0502020204030204" pitchFamily="34" charset="0"/>
              </a:rPr>
              <a:t>Establish metrics and targets beyond total unit count</a:t>
            </a:r>
          </a:p>
          <a:p>
            <a:pPr lvl="1"/>
            <a:r>
              <a:rPr lang="en-US" dirty="0">
                <a:solidFill>
                  <a:schemeClr val="tx1"/>
                </a:solidFill>
                <a:latin typeface="Calibri" panose="020F0502020204030204" pitchFamily="34" charset="0"/>
              </a:rPr>
              <a:t>building type/size </a:t>
            </a:r>
          </a:p>
          <a:p>
            <a:pPr lvl="1"/>
            <a:r>
              <a:rPr lang="en-US" dirty="0">
                <a:solidFill>
                  <a:schemeClr val="tx1"/>
                </a:solidFill>
                <a:latin typeface="Calibri" panose="020F0502020204030204" pitchFamily="34" charset="0"/>
              </a:rPr>
              <a:t>unit size &amp; bedroom count</a:t>
            </a:r>
          </a:p>
          <a:p>
            <a:pPr lvl="1"/>
            <a:r>
              <a:rPr lang="en-US" dirty="0">
                <a:solidFill>
                  <a:schemeClr val="tx1"/>
                </a:solidFill>
                <a:latin typeface="Calibri" panose="020F0502020204030204" pitchFamily="34" charset="0"/>
              </a:rPr>
              <a:t>location of units as it relates to displacement risk, access to opportunity, and the cost of land</a:t>
            </a:r>
          </a:p>
          <a:p>
            <a:pPr lvl="1"/>
            <a:r>
              <a:rPr lang="en-US" dirty="0">
                <a:solidFill>
                  <a:schemeClr val="tx1"/>
                </a:solidFill>
                <a:latin typeface="Calibri" panose="020F0502020204030204" pitchFamily="34" charset="0"/>
              </a:rPr>
              <a:t>populations served by income, race, family size, and/or unique needs</a:t>
            </a:r>
          </a:p>
          <a:p>
            <a:pPr lvl="1"/>
            <a:r>
              <a:rPr lang="en-US" dirty="0">
                <a:solidFill>
                  <a:schemeClr val="tx1"/>
                </a:solidFill>
                <a:latin typeface="Calibri" panose="020F0502020204030204" pitchFamily="34" charset="0"/>
              </a:rPr>
              <a:t>number of units in each urban village as it relates to payments generated and overall growth</a:t>
            </a:r>
            <a:endParaRPr lang="en-US" dirty="0">
              <a:latin typeface="Calibri" panose="020F0502020204030204" pitchFamily="34" charset="0"/>
            </a:endParaRPr>
          </a:p>
        </p:txBody>
      </p:sp>
    </p:spTree>
    <p:extLst>
      <p:ext uri="{BB962C8B-B14F-4D97-AF65-F5344CB8AC3E}">
        <p14:creationId xmlns:p14="http://schemas.microsoft.com/office/powerpoint/2010/main" val="587973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dirty="0">
                <a:latin typeface="Calibri" panose="020F0502020204030204" pitchFamily="34" charset="0"/>
              </a:rPr>
              <a:t>10. </a:t>
            </a:r>
            <a:r>
              <a:rPr lang="en-US" cap="none" dirty="0">
                <a:latin typeface="Calibri" panose="020F0502020204030204" pitchFamily="34" charset="0"/>
              </a:rPr>
              <a:t>Prioritize and incentivize production of affordable and market-rate family-sized housing in projects of various scale and locations.</a:t>
            </a:r>
          </a:p>
        </p:txBody>
      </p:sp>
    </p:spTree>
    <p:extLst>
      <p:ext uri="{BB962C8B-B14F-4D97-AF65-F5344CB8AC3E}">
        <p14:creationId xmlns:p14="http://schemas.microsoft.com/office/powerpoint/2010/main" val="57602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rPr>
              <a:t>background</a:t>
            </a:r>
          </a:p>
        </p:txBody>
      </p:sp>
      <p:sp>
        <p:nvSpPr>
          <p:cNvPr id="3" name="Content Placeholder 2"/>
          <p:cNvSpPr>
            <a:spLocks noGrp="1"/>
          </p:cNvSpPr>
          <p:nvPr>
            <p:ph idx="1"/>
          </p:nvPr>
        </p:nvSpPr>
        <p:spPr/>
        <p:txBody>
          <a:bodyPr/>
          <a:lstStyle/>
          <a:p>
            <a:r>
              <a:rPr lang="en-US" dirty="0">
                <a:latin typeface="Calibri" panose="020F0502020204030204" pitchFamily="34" charset="0"/>
              </a:rPr>
              <a:t>Many discussions at H&amp;N and Full Commission</a:t>
            </a:r>
          </a:p>
          <a:p>
            <a:r>
              <a:rPr lang="en-US" dirty="0">
                <a:latin typeface="Calibri" panose="020F0502020204030204" pitchFamily="34" charset="0"/>
              </a:rPr>
              <a:t>Exec and H&amp;N whittled down list to most urgent and critical issues to include in a letter to OPCD</a:t>
            </a:r>
          </a:p>
          <a:p>
            <a:r>
              <a:rPr lang="en-US" dirty="0">
                <a:latin typeface="Calibri" panose="020F0502020204030204" pitchFamily="34" charset="0"/>
              </a:rPr>
              <a:t>Other items can be followed up later in process, depending on topic and audience</a:t>
            </a:r>
          </a:p>
        </p:txBody>
      </p:sp>
    </p:spTree>
    <p:extLst>
      <p:ext uri="{BB962C8B-B14F-4D97-AF65-F5344CB8AC3E}">
        <p14:creationId xmlns:p14="http://schemas.microsoft.com/office/powerpoint/2010/main" val="1063443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1412748"/>
          </a:xfrm>
        </p:spPr>
        <p:txBody>
          <a:bodyPr>
            <a:normAutofit/>
          </a:bodyPr>
          <a:lstStyle/>
          <a:p>
            <a:r>
              <a:rPr lang="en-US" dirty="0">
                <a:latin typeface="Calibri" panose="020F0502020204030204" pitchFamily="34" charset="0"/>
              </a:rPr>
              <a:t>Family-sized housing regulations</a:t>
            </a:r>
            <a:endParaRPr lang="en-US" cap="none" dirty="0">
              <a:latin typeface="Calibri" panose="020F0502020204030204" pitchFamily="34" charset="0"/>
            </a:endParaRPr>
          </a:p>
        </p:txBody>
      </p:sp>
      <p:sp>
        <p:nvSpPr>
          <p:cNvPr id="3" name="Content Placeholder 2"/>
          <p:cNvSpPr>
            <a:spLocks noGrp="1"/>
          </p:cNvSpPr>
          <p:nvPr>
            <p:ph idx="1"/>
          </p:nvPr>
        </p:nvSpPr>
        <p:spPr>
          <a:xfrm>
            <a:off x="1606045" y="2638045"/>
            <a:ext cx="5937755" cy="3762755"/>
          </a:xfrm>
        </p:spPr>
        <p:txBody>
          <a:bodyPr>
            <a:normAutofit/>
          </a:bodyPr>
          <a:lstStyle/>
          <a:p>
            <a:r>
              <a:rPr lang="en-US" dirty="0">
                <a:latin typeface="Calibri" panose="020F0502020204030204" pitchFamily="34" charset="0"/>
              </a:rPr>
              <a:t>Changes to development standards</a:t>
            </a:r>
          </a:p>
          <a:p>
            <a:pPr lvl="1"/>
            <a:r>
              <a:rPr lang="en-US" dirty="0">
                <a:latin typeface="Calibri" panose="020F0502020204030204" pitchFamily="34" charset="0"/>
              </a:rPr>
              <a:t>remove density standards in LR1 (previously 1:2000sf)</a:t>
            </a:r>
          </a:p>
          <a:p>
            <a:pPr lvl="1"/>
            <a:r>
              <a:rPr lang="en-US" dirty="0">
                <a:latin typeface="Calibri" panose="020F0502020204030204" pitchFamily="34" charset="0"/>
              </a:rPr>
              <a:t> replace with requirement that 1 of 8 units be 2BR (850 sf); for every 16, either one 3BR unit (1,050sf) or 2 2BR.</a:t>
            </a:r>
          </a:p>
          <a:p>
            <a:r>
              <a:rPr lang="en-US" dirty="0">
                <a:latin typeface="Calibri" panose="020F0502020204030204" pitchFamily="34" charset="0"/>
              </a:rPr>
              <a:t>Performance units</a:t>
            </a:r>
          </a:p>
          <a:p>
            <a:pPr lvl="1"/>
            <a:r>
              <a:rPr lang="en-US" dirty="0">
                <a:latin typeface="Calibri" panose="020F0502020204030204" pitchFamily="34" charset="0"/>
              </a:rPr>
              <a:t>If calculation of required units under MHA is &lt;2 units, may round up to two units or provide one 3+ BR</a:t>
            </a:r>
          </a:p>
          <a:p>
            <a:r>
              <a:rPr lang="en-US" dirty="0">
                <a:latin typeface="Calibri" panose="020F0502020204030204" pitchFamily="34" charset="0"/>
              </a:rPr>
              <a:t>SLU/DT: extra 10’ height allowed for projects with (&gt;10) 3+ bedroom units</a:t>
            </a:r>
          </a:p>
        </p:txBody>
      </p:sp>
    </p:spTree>
    <p:extLst>
      <p:ext uri="{BB962C8B-B14F-4D97-AF65-F5344CB8AC3E}">
        <p14:creationId xmlns:p14="http://schemas.microsoft.com/office/powerpoint/2010/main" val="62769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1412748"/>
          </a:xfrm>
        </p:spPr>
        <p:txBody>
          <a:bodyPr>
            <a:normAutofit/>
          </a:bodyPr>
          <a:lstStyle/>
          <a:p>
            <a:r>
              <a:rPr lang="en-US" dirty="0">
                <a:latin typeface="Calibri" panose="020F0502020204030204" pitchFamily="34" charset="0"/>
              </a:rPr>
              <a:t>Staff ideas</a:t>
            </a:r>
            <a:endParaRPr lang="en-US" cap="none" dirty="0">
              <a:latin typeface="Calibri" panose="020F0502020204030204" pitchFamily="34" charset="0"/>
            </a:endParaRPr>
          </a:p>
        </p:txBody>
      </p:sp>
      <p:sp>
        <p:nvSpPr>
          <p:cNvPr id="3" name="Content Placeholder 2"/>
          <p:cNvSpPr>
            <a:spLocks noGrp="1"/>
          </p:cNvSpPr>
          <p:nvPr>
            <p:ph idx="1"/>
          </p:nvPr>
        </p:nvSpPr>
        <p:spPr>
          <a:xfrm>
            <a:off x="1606045" y="2638045"/>
            <a:ext cx="5937755" cy="3762755"/>
          </a:xfrm>
        </p:spPr>
        <p:txBody>
          <a:bodyPr>
            <a:normAutofit fontScale="92500"/>
          </a:bodyPr>
          <a:lstStyle/>
          <a:p>
            <a:r>
              <a:rPr lang="en-US" dirty="0">
                <a:latin typeface="Calibri" panose="020F0502020204030204" pitchFamily="34" charset="0"/>
              </a:rPr>
              <a:t>Prioritize city funding for projects that meet family-friendly requirements (would require adopting formal definitions)</a:t>
            </a:r>
          </a:p>
          <a:p>
            <a:r>
              <a:rPr lang="en-US" dirty="0">
                <a:latin typeface="Calibri" panose="020F0502020204030204" pitchFamily="34" charset="0"/>
              </a:rPr>
              <a:t>Develop family-friendly housing typologies with higher FAR allowances and more flexible site layouts.</a:t>
            </a:r>
          </a:p>
          <a:p>
            <a:r>
              <a:rPr lang="en-US" dirty="0">
                <a:latin typeface="Calibri" panose="020F0502020204030204" pitchFamily="34" charset="0"/>
              </a:rPr>
              <a:t>Expand family-sized unit requirements to all LR zones.</a:t>
            </a:r>
          </a:p>
          <a:p>
            <a:r>
              <a:rPr lang="en-US" dirty="0">
                <a:latin typeface="Calibri" panose="020F0502020204030204" pitchFamily="34" charset="0"/>
              </a:rPr>
              <a:t>Raise requirements for family-sized units in LR from 1 in 8; or, raise requirement to require 1 3BR for every 8 units.</a:t>
            </a:r>
          </a:p>
          <a:p>
            <a:r>
              <a:rPr lang="en-US" dirty="0">
                <a:latin typeface="Calibri" panose="020F0502020204030204" pitchFamily="34" charset="0"/>
              </a:rPr>
              <a:t>Exempt floor area of ADUs in townhouses and rowhouses from MHA calculations.</a:t>
            </a:r>
          </a:p>
          <a:p>
            <a:r>
              <a:rPr lang="en-US" dirty="0">
                <a:latin typeface="Calibri" panose="020F0502020204030204" pitchFamily="34" charset="0"/>
              </a:rPr>
              <a:t>Exempt 3</a:t>
            </a:r>
            <a:r>
              <a:rPr lang="en-US" baseline="30000" dirty="0">
                <a:latin typeface="Calibri" panose="020F0502020204030204" pitchFamily="34" charset="0"/>
              </a:rPr>
              <a:t>rd</a:t>
            </a:r>
            <a:r>
              <a:rPr lang="en-US" dirty="0">
                <a:latin typeface="Calibri" panose="020F0502020204030204" pitchFamily="34" charset="0"/>
              </a:rPr>
              <a:t> bedrooms from MHA calculations.</a:t>
            </a:r>
          </a:p>
          <a:p>
            <a:r>
              <a:rPr lang="en-US" dirty="0">
                <a:latin typeface="Calibri" panose="020F0502020204030204" pitchFamily="34" charset="0"/>
              </a:rPr>
              <a:t>Revise Green Factor scoring to incentivize outdoor play areas.</a:t>
            </a:r>
          </a:p>
        </p:txBody>
      </p:sp>
    </p:spTree>
    <p:extLst>
      <p:ext uri="{BB962C8B-B14F-4D97-AF65-F5344CB8AC3E}">
        <p14:creationId xmlns:p14="http://schemas.microsoft.com/office/powerpoint/2010/main" val="1073814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dirty="0">
                <a:latin typeface="Calibri" panose="020F0502020204030204" pitchFamily="34" charset="0"/>
              </a:rPr>
              <a:t>11. </a:t>
            </a:r>
            <a:r>
              <a:rPr lang="en-US" cap="none" dirty="0">
                <a:latin typeface="Calibri" panose="020F0502020204030204" pitchFamily="34" charset="0"/>
              </a:rPr>
              <a:t>Provide incentives for projects to choose performance.</a:t>
            </a:r>
          </a:p>
        </p:txBody>
      </p:sp>
      <p:sp>
        <p:nvSpPr>
          <p:cNvPr id="3" name="Content Placeholder 2"/>
          <p:cNvSpPr>
            <a:spLocks noGrp="1"/>
          </p:cNvSpPr>
          <p:nvPr>
            <p:ph idx="1"/>
          </p:nvPr>
        </p:nvSpPr>
        <p:spPr>
          <a:xfrm>
            <a:off x="1606045" y="3886200"/>
            <a:ext cx="5937755" cy="2514600"/>
          </a:xfrm>
        </p:spPr>
        <p:txBody>
          <a:bodyPr>
            <a:normAutofit/>
          </a:bodyPr>
          <a:lstStyle/>
          <a:p>
            <a:r>
              <a:rPr lang="en-US" dirty="0">
                <a:latin typeface="Calibri" panose="020F0502020204030204" pitchFamily="34" charset="0"/>
              </a:rPr>
              <a:t>Greater inclusivity and socioeconomic diversity within projects </a:t>
            </a:r>
          </a:p>
          <a:p>
            <a:r>
              <a:rPr lang="en-US" dirty="0">
                <a:latin typeface="Calibri" panose="020F0502020204030204" pitchFamily="34" charset="0"/>
              </a:rPr>
              <a:t>Key to producing affordable units in tandem with growth and increasing the diversity of housing choices in high-cost areas</a:t>
            </a:r>
          </a:p>
          <a:p>
            <a:r>
              <a:rPr lang="en-US" dirty="0">
                <a:latin typeface="Calibri" panose="020F0502020204030204" pitchFamily="34" charset="0"/>
              </a:rPr>
              <a:t>Provide incentives and streamlined processes</a:t>
            </a:r>
          </a:p>
        </p:txBody>
      </p:sp>
    </p:spTree>
    <p:extLst>
      <p:ext uri="{BB962C8B-B14F-4D97-AF65-F5344CB8AC3E}">
        <p14:creationId xmlns:p14="http://schemas.microsoft.com/office/powerpoint/2010/main" val="2233473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dirty="0">
                <a:latin typeface="Calibri" panose="020F0502020204030204" pitchFamily="34" charset="0"/>
              </a:rPr>
              <a:t>12. </a:t>
            </a:r>
            <a:r>
              <a:rPr lang="en-US" cap="none" dirty="0">
                <a:latin typeface="Calibri" panose="020F0502020204030204" pitchFamily="34" charset="0"/>
              </a:rPr>
              <a:t>Discourage significantly under developing lots in multifamily zones.</a:t>
            </a:r>
          </a:p>
        </p:txBody>
      </p:sp>
      <p:sp>
        <p:nvSpPr>
          <p:cNvPr id="3" name="Content Placeholder 2"/>
          <p:cNvSpPr>
            <a:spLocks noGrp="1"/>
          </p:cNvSpPr>
          <p:nvPr>
            <p:ph idx="1"/>
          </p:nvPr>
        </p:nvSpPr>
        <p:spPr>
          <a:xfrm>
            <a:off x="1606045" y="3776472"/>
            <a:ext cx="5937755" cy="2624328"/>
          </a:xfrm>
        </p:spPr>
        <p:txBody>
          <a:bodyPr>
            <a:normAutofit/>
          </a:bodyPr>
          <a:lstStyle/>
          <a:p>
            <a:r>
              <a:rPr lang="en-US" dirty="0">
                <a:latin typeface="Calibri" panose="020F0502020204030204" pitchFamily="34" charset="0"/>
              </a:rPr>
              <a:t>Discourage redevelopment/expansion of existing SF houses into larger SF houses</a:t>
            </a:r>
          </a:p>
          <a:p>
            <a:r>
              <a:rPr lang="en-US" dirty="0">
                <a:latin typeface="Calibri" panose="020F0502020204030204" pitchFamily="34" charset="0"/>
              </a:rPr>
              <a:t>Establish minimum unit requirements for new development; or </a:t>
            </a:r>
          </a:p>
          <a:p>
            <a:r>
              <a:rPr lang="en-US" dirty="0">
                <a:latin typeface="Calibri" panose="020F0502020204030204" pitchFamily="34" charset="0"/>
              </a:rPr>
              <a:t>Reduce FAR allowances for developments with only one unit on lots over 2,000sf</a:t>
            </a:r>
          </a:p>
          <a:p>
            <a:endParaRPr lang="en-US" dirty="0">
              <a:latin typeface="Calibri" panose="020F0502020204030204" pitchFamily="34" charset="0"/>
            </a:endParaRPr>
          </a:p>
        </p:txBody>
      </p:sp>
    </p:spTree>
    <p:extLst>
      <p:ext uri="{BB962C8B-B14F-4D97-AF65-F5344CB8AC3E}">
        <p14:creationId xmlns:p14="http://schemas.microsoft.com/office/powerpoint/2010/main" val="2497384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fontScale="90000"/>
          </a:bodyPr>
          <a:lstStyle/>
          <a:p>
            <a:r>
              <a:rPr lang="en-US" dirty="0">
                <a:latin typeface="Calibri" panose="020F0502020204030204" pitchFamily="34" charset="0"/>
              </a:rPr>
              <a:t>13. </a:t>
            </a:r>
            <a:r>
              <a:rPr lang="en-US" cap="none" dirty="0">
                <a:latin typeface="Calibri" panose="020F0502020204030204" pitchFamily="34" charset="0"/>
              </a:rPr>
              <a:t>Revise and create design and development standards to improve short and long-term design outcomes as higher intensity development and a variety of architectural styles are introduced into neighborhoods.</a:t>
            </a:r>
          </a:p>
        </p:txBody>
      </p:sp>
      <p:sp>
        <p:nvSpPr>
          <p:cNvPr id="3" name="Content Placeholder 2"/>
          <p:cNvSpPr>
            <a:spLocks noGrp="1"/>
          </p:cNvSpPr>
          <p:nvPr>
            <p:ph idx="1"/>
          </p:nvPr>
        </p:nvSpPr>
        <p:spPr>
          <a:xfrm>
            <a:off x="1606045" y="4050792"/>
            <a:ext cx="5937755" cy="2350008"/>
          </a:xfrm>
        </p:spPr>
        <p:txBody>
          <a:bodyPr>
            <a:normAutofit/>
          </a:bodyPr>
          <a:lstStyle/>
          <a:p>
            <a:r>
              <a:rPr lang="en-US" dirty="0">
                <a:solidFill>
                  <a:schemeClr val="tx1"/>
                </a:solidFill>
              </a:rPr>
              <a:t>New development balance growth with livability</a:t>
            </a:r>
          </a:p>
          <a:p>
            <a:r>
              <a:rPr lang="en-US" dirty="0">
                <a:solidFill>
                  <a:schemeClr val="tx1"/>
                </a:solidFill>
              </a:rPr>
              <a:t>More than upper level setbacks</a:t>
            </a:r>
          </a:p>
        </p:txBody>
      </p:sp>
    </p:spTree>
    <p:extLst>
      <p:ext uri="{BB962C8B-B14F-4D97-AF65-F5344CB8AC3E}">
        <p14:creationId xmlns:p14="http://schemas.microsoft.com/office/powerpoint/2010/main" val="38514171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8000">
            <a:alpha val="5000"/>
          </a:srgb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fontScale="90000"/>
          </a:bodyPr>
          <a:lstStyle/>
          <a:p>
            <a:r>
              <a:rPr lang="en-US" dirty="0">
                <a:latin typeface="Calibri" panose="020F0502020204030204" pitchFamily="34" charset="0"/>
              </a:rPr>
              <a:t>14. </a:t>
            </a:r>
            <a:r>
              <a:rPr lang="en-US" cap="none" dirty="0">
                <a:latin typeface="Calibri" panose="020F0502020204030204" pitchFamily="34" charset="0"/>
              </a:rPr>
              <a:t>Identify opportunities for future Comprehensive Plan updates that increase capacity for housing, including new methods for more equitably distributing growth across the city.</a:t>
            </a:r>
          </a:p>
        </p:txBody>
      </p:sp>
      <p:sp>
        <p:nvSpPr>
          <p:cNvPr id="3" name="Content Placeholder 2"/>
          <p:cNvSpPr>
            <a:spLocks noGrp="1"/>
          </p:cNvSpPr>
          <p:nvPr>
            <p:ph idx="1"/>
          </p:nvPr>
        </p:nvSpPr>
        <p:spPr>
          <a:xfrm>
            <a:off x="1606045" y="3657600"/>
            <a:ext cx="5937755" cy="2743200"/>
          </a:xfrm>
        </p:spPr>
        <p:txBody>
          <a:bodyPr>
            <a:normAutofit/>
          </a:bodyPr>
          <a:lstStyle/>
          <a:p>
            <a:endParaRPr lang="en-US" dirty="0">
              <a:latin typeface="Calibri" panose="020F0502020204030204" pitchFamily="34" charset="0"/>
            </a:endParaRPr>
          </a:p>
          <a:p>
            <a:endParaRPr lang="en-US" dirty="0">
              <a:latin typeface="Calibri" panose="020F0502020204030204" pitchFamily="34" charset="0"/>
            </a:endParaRPr>
          </a:p>
        </p:txBody>
      </p:sp>
      <p:sp>
        <p:nvSpPr>
          <p:cNvPr id="5" name="Content Placeholder 2"/>
          <p:cNvSpPr txBox="1">
            <a:spLocks/>
          </p:cNvSpPr>
          <p:nvPr/>
        </p:nvSpPr>
        <p:spPr>
          <a:xfrm>
            <a:off x="1758445" y="3931920"/>
            <a:ext cx="5937755" cy="262128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solidFill>
                  <a:schemeClr val="tx1"/>
                </a:solidFill>
              </a:rPr>
              <a:t>Comp plan is successfully directing growth strategically to urban villages with frequent transit</a:t>
            </a:r>
          </a:p>
          <a:p>
            <a:r>
              <a:rPr lang="en-US" dirty="0">
                <a:solidFill>
                  <a:schemeClr val="tx1"/>
                </a:solidFill>
                <a:latin typeface="Calibri" panose="020F0502020204030204" pitchFamily="34" charset="0"/>
              </a:rPr>
              <a:t>Promote equitable growth by increasing development capacity in all of Seattle’s neighborhoods</a:t>
            </a:r>
          </a:p>
          <a:p>
            <a:r>
              <a:rPr lang="en-US" dirty="0">
                <a:solidFill>
                  <a:schemeClr val="tx1"/>
                </a:solidFill>
                <a:latin typeface="Calibri" panose="020F0502020204030204" pitchFamily="34" charset="0"/>
              </a:rPr>
              <a:t>Look for opportunities and updated approaches to accommodate growth throughout the city</a:t>
            </a:r>
          </a:p>
        </p:txBody>
      </p:sp>
    </p:spTree>
    <p:extLst>
      <p:ext uri="{BB962C8B-B14F-4D97-AF65-F5344CB8AC3E}">
        <p14:creationId xmlns:p14="http://schemas.microsoft.com/office/powerpoint/2010/main" val="3569023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rPr>
              <a:t>Timeline</a:t>
            </a:r>
          </a:p>
        </p:txBody>
      </p:sp>
      <p:sp>
        <p:nvSpPr>
          <p:cNvPr id="3" name="Content Placeholder 2"/>
          <p:cNvSpPr>
            <a:spLocks noGrp="1"/>
          </p:cNvSpPr>
          <p:nvPr>
            <p:ph idx="1"/>
          </p:nvPr>
        </p:nvSpPr>
        <p:spPr/>
        <p:txBody>
          <a:bodyPr/>
          <a:lstStyle/>
          <a:p>
            <a:r>
              <a:rPr lang="en-US" dirty="0">
                <a:latin typeface="Calibri" panose="020F0502020204030204" pitchFamily="34" charset="0"/>
              </a:rPr>
              <a:t>Today: decide on priority issues and resolve issues</a:t>
            </a:r>
          </a:p>
          <a:p>
            <a:r>
              <a:rPr lang="en-US" dirty="0">
                <a:latin typeface="Calibri" panose="020F0502020204030204" pitchFamily="34" charset="0"/>
              </a:rPr>
              <a:t>Staff to distribute draft letter early next week</a:t>
            </a:r>
          </a:p>
          <a:p>
            <a:r>
              <a:rPr lang="en-US" dirty="0">
                <a:latin typeface="Calibri" panose="020F0502020204030204" pitchFamily="34" charset="0"/>
              </a:rPr>
              <a:t>Comments due back by 4/25</a:t>
            </a:r>
          </a:p>
          <a:p>
            <a:r>
              <a:rPr lang="en-US" dirty="0">
                <a:latin typeface="Calibri" panose="020F0502020204030204" pitchFamily="34" charset="0"/>
              </a:rPr>
              <a:t>Discussion and possible vote 4/27 (or May 11)</a:t>
            </a:r>
          </a:p>
          <a:p>
            <a:r>
              <a:rPr lang="en-US" dirty="0">
                <a:latin typeface="Calibri" panose="020F0502020204030204" pitchFamily="34" charset="0"/>
              </a:rPr>
              <a:t>Opportunity to follow up on recommendations and provide more specifics after DEIS is released</a:t>
            </a:r>
          </a:p>
        </p:txBody>
      </p:sp>
    </p:spTree>
    <p:extLst>
      <p:ext uri="{BB962C8B-B14F-4D97-AF65-F5344CB8AC3E}">
        <p14:creationId xmlns:p14="http://schemas.microsoft.com/office/powerpoint/2010/main" val="1422760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rPr>
              <a:t>Goals &amp; process</a:t>
            </a:r>
          </a:p>
        </p:txBody>
      </p:sp>
      <p:sp>
        <p:nvSpPr>
          <p:cNvPr id="3" name="Content Placeholder 2"/>
          <p:cNvSpPr>
            <a:spLocks noGrp="1"/>
          </p:cNvSpPr>
          <p:nvPr>
            <p:ph idx="1"/>
          </p:nvPr>
        </p:nvSpPr>
        <p:spPr/>
        <p:txBody>
          <a:bodyPr/>
          <a:lstStyle/>
          <a:p>
            <a:pPr lvl="0"/>
            <a:r>
              <a:rPr lang="en-US" dirty="0">
                <a:latin typeface="Calibri" panose="020F0502020204030204" pitchFamily="34" charset="0"/>
              </a:rPr>
              <a:t>Go over recommendations vetted by H&amp;N</a:t>
            </a:r>
          </a:p>
          <a:p>
            <a:pPr lvl="1"/>
            <a:r>
              <a:rPr lang="en-US" dirty="0">
                <a:latin typeface="Calibri" panose="020F0502020204030204" pitchFamily="34" charset="0"/>
              </a:rPr>
              <a:t>determine if there is consensus or outstanding issues to resolve</a:t>
            </a:r>
          </a:p>
          <a:p>
            <a:pPr lvl="0"/>
            <a:r>
              <a:rPr lang="en-US" dirty="0">
                <a:latin typeface="Calibri" panose="020F0502020204030204" pitchFamily="34" charset="0"/>
              </a:rPr>
              <a:t>Discuss recommendations to include in letter (priorities)</a:t>
            </a:r>
          </a:p>
          <a:p>
            <a:pPr lvl="0"/>
            <a:r>
              <a:rPr lang="en-US" dirty="0">
                <a:latin typeface="Calibri" panose="020F0502020204030204" pitchFamily="34" charset="0"/>
              </a:rPr>
              <a:t>Discuss letter outline</a:t>
            </a:r>
          </a:p>
        </p:txBody>
      </p:sp>
    </p:spTree>
    <p:extLst>
      <p:ext uri="{BB962C8B-B14F-4D97-AF65-F5344CB8AC3E}">
        <p14:creationId xmlns:p14="http://schemas.microsoft.com/office/powerpoint/2010/main" val="3342185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Calibri" panose="020F0502020204030204" pitchFamily="34" charset="0"/>
              </a:rPr>
              <a:t>Categories of recs</a:t>
            </a:r>
          </a:p>
        </p:txBody>
      </p:sp>
      <p:sp>
        <p:nvSpPr>
          <p:cNvPr id="5" name="Content Placeholder 4"/>
          <p:cNvSpPr>
            <a:spLocks noGrp="1"/>
          </p:cNvSpPr>
          <p:nvPr>
            <p:ph idx="1"/>
          </p:nvPr>
        </p:nvSpPr>
        <p:spPr/>
        <p:txBody>
          <a:bodyPr/>
          <a:lstStyle/>
          <a:p>
            <a:pPr marL="400050" indent="-400050">
              <a:buFont typeface="+mj-lt"/>
              <a:buAutoNum type="romanUcPeriod"/>
            </a:pPr>
            <a:r>
              <a:rPr lang="en-US" dirty="0">
                <a:latin typeface="Calibri" panose="020F0502020204030204" pitchFamily="34" charset="0"/>
              </a:rPr>
              <a:t>Increase Housing Capacity Through Urban Village Expansions &amp; Rezones</a:t>
            </a:r>
          </a:p>
          <a:p>
            <a:pPr marL="400050" indent="-400050">
              <a:buFont typeface="+mj-lt"/>
              <a:buAutoNum type="romanUcPeriod"/>
            </a:pPr>
            <a:r>
              <a:rPr lang="en-US" dirty="0">
                <a:latin typeface="Calibri" panose="020F0502020204030204" pitchFamily="34" charset="0"/>
              </a:rPr>
              <a:t>Anti-Displacement Policies &amp; Strategies</a:t>
            </a:r>
          </a:p>
          <a:p>
            <a:pPr marL="400050" indent="-400050">
              <a:buFont typeface="+mj-lt"/>
              <a:buAutoNum type="romanUcPeriod"/>
            </a:pPr>
            <a:r>
              <a:rPr lang="en-US" dirty="0">
                <a:latin typeface="Calibri" panose="020F0502020204030204" pitchFamily="34" charset="0"/>
              </a:rPr>
              <a:t>Increase Housing Options Through MHA, Housing Funding Policies, and Complementary Policies</a:t>
            </a:r>
          </a:p>
        </p:txBody>
      </p:sp>
    </p:spTree>
    <p:extLst>
      <p:ext uri="{BB962C8B-B14F-4D97-AF65-F5344CB8AC3E}">
        <p14:creationId xmlns:p14="http://schemas.microsoft.com/office/powerpoint/2010/main" val="2099259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latin typeface="Calibri" panose="020F0502020204030204" pitchFamily="34" charset="0"/>
              </a:rPr>
              <a:t>I. Increase Housing Capacity Through Urban Village Expansions &amp; Rezones</a:t>
            </a:r>
            <a:endParaRPr lang="en-US" dirty="0"/>
          </a:p>
        </p:txBody>
      </p:sp>
      <p:sp>
        <p:nvSpPr>
          <p:cNvPr id="5" name="Text Placeholder 4"/>
          <p:cNvSpPr>
            <a:spLocks noGrp="1"/>
          </p:cNvSpPr>
          <p:nvPr>
            <p:ph type="body" idx="1"/>
          </p:nvPr>
        </p:nvSpPr>
        <p:spPr>
          <a:xfrm>
            <a:off x="1508760" y="4352464"/>
            <a:ext cx="6473952" cy="1563703"/>
          </a:xfrm>
        </p:spPr>
        <p:txBody>
          <a:bodyPr>
            <a:normAutofit lnSpcReduction="10000"/>
          </a:bodyPr>
          <a:lstStyle/>
          <a:p>
            <a:pPr marL="342900" indent="-342900">
              <a:buFont typeface="Arial" panose="020B0604020202020204" pitchFamily="34" charset="0"/>
              <a:buChar char="•"/>
            </a:pPr>
            <a:r>
              <a:rPr lang="en-US" dirty="0"/>
              <a:t>Directly related to proposed urban village expansions and rezones</a:t>
            </a:r>
          </a:p>
          <a:p>
            <a:pPr marL="342900" indent="-342900">
              <a:buFont typeface="Arial" panose="020B0604020202020204" pitchFamily="34" charset="0"/>
              <a:buChar char="•"/>
            </a:pPr>
            <a:r>
              <a:rPr lang="en-US" dirty="0"/>
              <a:t>Address missed opportunities for increasing housing capacity due to methodology and criteria for urban village expansions</a:t>
            </a:r>
          </a:p>
        </p:txBody>
      </p:sp>
    </p:spTree>
    <p:extLst>
      <p:ext uri="{BB962C8B-B14F-4D97-AF65-F5344CB8AC3E}">
        <p14:creationId xmlns:p14="http://schemas.microsoft.com/office/powerpoint/2010/main" val="3148572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a:bodyPr>
          <a:lstStyle/>
          <a:p>
            <a:r>
              <a:rPr lang="en-US" cap="none" dirty="0">
                <a:latin typeface="Calibri" panose="020F0502020204030204" pitchFamily="34" charset="0"/>
              </a:rPr>
              <a:t>1. Increase growth capacity in high-cost areas with a low risk of displacement.</a:t>
            </a:r>
          </a:p>
        </p:txBody>
      </p:sp>
      <p:sp>
        <p:nvSpPr>
          <p:cNvPr id="5" name="Content Placeholder 4"/>
          <p:cNvSpPr>
            <a:spLocks noGrp="1"/>
          </p:cNvSpPr>
          <p:nvPr>
            <p:ph idx="1"/>
          </p:nvPr>
        </p:nvSpPr>
        <p:spPr>
          <a:xfrm>
            <a:off x="1606045" y="4059935"/>
            <a:ext cx="5937755" cy="2414017"/>
          </a:xfrm>
        </p:spPr>
        <p:txBody>
          <a:bodyPr>
            <a:normAutofit/>
          </a:bodyPr>
          <a:lstStyle/>
          <a:p>
            <a:r>
              <a:rPr lang="en-US" dirty="0">
                <a:latin typeface="Calibri" panose="020F0502020204030204" pitchFamily="34" charset="0"/>
              </a:rPr>
              <a:t>Equitable access to housing requires affordable housing in areas of high displacement and increasing housing opportunity in other areas across the city.</a:t>
            </a:r>
          </a:p>
          <a:p>
            <a:r>
              <a:rPr lang="en-US" dirty="0">
                <a:latin typeface="Calibri" panose="020F0502020204030204" pitchFamily="34" charset="0"/>
              </a:rPr>
              <a:t>High-cost areas that are most likely to remain economically feasible under MHA</a:t>
            </a:r>
          </a:p>
        </p:txBody>
      </p:sp>
    </p:spTree>
    <p:extLst>
      <p:ext uri="{BB962C8B-B14F-4D97-AF65-F5344CB8AC3E}">
        <p14:creationId xmlns:p14="http://schemas.microsoft.com/office/powerpoint/2010/main" val="71839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5" y="964692"/>
            <a:ext cx="5937755" cy="2446020"/>
          </a:xfrm>
        </p:spPr>
        <p:txBody>
          <a:bodyPr>
            <a:normAutofit fontScale="90000"/>
          </a:bodyPr>
          <a:lstStyle/>
          <a:p>
            <a:r>
              <a:rPr lang="en-US" dirty="0">
                <a:latin typeface="Calibri" panose="020F0502020204030204" pitchFamily="34" charset="0"/>
              </a:rPr>
              <a:t>2. </a:t>
            </a:r>
            <a:r>
              <a:rPr lang="en-US" cap="none" dirty="0">
                <a:latin typeface="Calibri" panose="020F0502020204030204" pitchFamily="34" charset="0"/>
              </a:rPr>
              <a:t>Expand proposed urban village boundaries beyond what is show in the 10/16 draft maps to align with existing and planned infrastructure, essential services, and amenities.</a:t>
            </a:r>
          </a:p>
        </p:txBody>
      </p:sp>
      <p:sp>
        <p:nvSpPr>
          <p:cNvPr id="3" name="Content Placeholder 2"/>
          <p:cNvSpPr>
            <a:spLocks noGrp="1"/>
          </p:cNvSpPr>
          <p:nvPr>
            <p:ph idx="1"/>
          </p:nvPr>
        </p:nvSpPr>
        <p:spPr>
          <a:xfrm>
            <a:off x="1606045" y="3666744"/>
            <a:ext cx="5937755" cy="2734056"/>
          </a:xfrm>
        </p:spPr>
        <p:txBody>
          <a:bodyPr>
            <a:normAutofit/>
          </a:bodyPr>
          <a:lstStyle/>
          <a:p>
            <a:r>
              <a:rPr lang="en-US" dirty="0">
                <a:latin typeface="Calibri" panose="020F0502020204030204" pitchFamily="34" charset="0"/>
              </a:rPr>
              <a:t>The methodology used to delineate urban village boundary expansions should consider: </a:t>
            </a:r>
          </a:p>
          <a:p>
            <a:pPr lvl="1"/>
            <a:r>
              <a:rPr lang="en-US" dirty="0">
                <a:latin typeface="Calibri" panose="020F0502020204030204" pitchFamily="34" charset="0"/>
              </a:rPr>
              <a:t>areas within 1-3 blocks of UV boundaries that are near existing schools, parks and usable open space, major medical and educational institutions, cultural centers, and other essential facilities and services </a:t>
            </a:r>
          </a:p>
          <a:p>
            <a:pPr lvl="1"/>
            <a:r>
              <a:rPr lang="en-US" dirty="0">
                <a:latin typeface="Calibri" panose="020F0502020204030204" pitchFamily="34" charset="0"/>
              </a:rPr>
              <a:t>areas between urban villages, or areas that are in close proximity to urban villages</a:t>
            </a:r>
          </a:p>
        </p:txBody>
      </p:sp>
    </p:spTree>
    <p:extLst>
      <p:ext uri="{BB962C8B-B14F-4D97-AF65-F5344CB8AC3E}">
        <p14:creationId xmlns:p14="http://schemas.microsoft.com/office/powerpoint/2010/main" val="1108640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606044" y="969263"/>
            <a:ext cx="5937755" cy="2441449"/>
          </a:xfrm>
        </p:spPr>
        <p:txBody>
          <a:bodyPr>
            <a:normAutofit fontScale="90000"/>
          </a:bodyPr>
          <a:lstStyle/>
          <a:p>
            <a:r>
              <a:rPr lang="en-US" dirty="0">
                <a:latin typeface="Calibri" panose="020F0502020204030204" pitchFamily="34" charset="0"/>
              </a:rPr>
              <a:t>3. </a:t>
            </a:r>
            <a:r>
              <a:rPr lang="en-US" cap="none" dirty="0">
                <a:latin typeface="Calibri" panose="020F0502020204030204" pitchFamily="34" charset="0"/>
              </a:rPr>
              <a:t>Increase housing opportunities around public investments such as schools, parks, community centers, usable open space, and transit hubs more than shown in the October 2016 draft maps.</a:t>
            </a:r>
          </a:p>
        </p:txBody>
      </p:sp>
      <p:sp>
        <p:nvSpPr>
          <p:cNvPr id="5" name="Content Placeholder 4"/>
          <p:cNvSpPr>
            <a:spLocks noGrp="1"/>
          </p:cNvSpPr>
          <p:nvPr>
            <p:ph idx="1"/>
          </p:nvPr>
        </p:nvSpPr>
        <p:spPr>
          <a:xfrm>
            <a:off x="1606045" y="4041648"/>
            <a:ext cx="5937755" cy="2432304"/>
          </a:xfrm>
        </p:spPr>
        <p:txBody>
          <a:bodyPr>
            <a:normAutofit/>
          </a:bodyPr>
          <a:lstStyle/>
          <a:p>
            <a:r>
              <a:rPr lang="en-US" dirty="0">
                <a:latin typeface="Calibri" panose="020F0502020204030204" pitchFamily="34" charset="0"/>
              </a:rPr>
              <a:t>Additional households around other important community assets that are within walking distance to transit.</a:t>
            </a:r>
          </a:p>
          <a:p>
            <a:r>
              <a:rPr lang="en-US" dirty="0">
                <a:latin typeface="Calibri" panose="020F0502020204030204" pitchFamily="34" charset="0"/>
              </a:rPr>
              <a:t>Ensure that land around our public investments is not underutilized</a:t>
            </a:r>
          </a:p>
          <a:p>
            <a:endParaRPr lang="en-US" dirty="0">
              <a:latin typeface="Calibri" panose="020F0502020204030204" pitchFamily="34" charset="0"/>
            </a:endParaRPr>
          </a:p>
        </p:txBody>
      </p:sp>
    </p:spTree>
    <p:extLst>
      <p:ext uri="{BB962C8B-B14F-4D97-AF65-F5344CB8AC3E}">
        <p14:creationId xmlns:p14="http://schemas.microsoft.com/office/powerpoint/2010/main" val="305725095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1848</TotalTime>
  <Words>3631</Words>
  <Application>Microsoft Office PowerPoint</Application>
  <PresentationFormat>On-screen Show (4:3)</PresentationFormat>
  <Paragraphs>239</Paragraphs>
  <Slides>25</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Gill Sans MT</vt:lpstr>
      <vt:lpstr>Parcel</vt:lpstr>
      <vt:lpstr>Spc recommendations on mha</vt:lpstr>
      <vt:lpstr>background</vt:lpstr>
      <vt:lpstr>Timeline</vt:lpstr>
      <vt:lpstr>Goals &amp; process</vt:lpstr>
      <vt:lpstr>Categories of recs</vt:lpstr>
      <vt:lpstr>I. Increase Housing Capacity Through Urban Village Expansions &amp; Rezones</vt:lpstr>
      <vt:lpstr>1. Increase growth capacity in high-cost areas with a low risk of displacement.</vt:lpstr>
      <vt:lpstr>2. Expand proposed urban village boundaries beyond what is show in the 10/16 draft maps to align with existing and planned infrastructure, essential services, and amenities.</vt:lpstr>
      <vt:lpstr>3. Increase housing opportunities around public investments such as schools, parks, community centers, usable open space, and transit hubs more than shown in the October 2016 draft maps.</vt:lpstr>
      <vt:lpstr>4. Equitably distribute housing opportunities by zoning more medium-density residential areas throughout urban villages instead of concentrating higher densities only along corridors and leaving other areas at much lower densities. </vt:lpstr>
      <vt:lpstr>5. Do not apply conservative rezones and boundary expansions in areas with a high-risk of displacement.</vt:lpstr>
      <vt:lpstr>II. Anti-displacement policies &amp; strategies</vt:lpstr>
      <vt:lpstr>6. In areas with a high risk of displacement, implement alternative anti-displacement strategies instead of raising MHA requirements beyond what the market or intensity of rezones dictates.</vt:lpstr>
      <vt:lpstr>7. Reduce barriers and encourage conversion of existing structures and infill development so existing homeowners have more options to stay in place while encouraging production of additional units.</vt:lpstr>
      <vt:lpstr>III. Increase housing options through mha, housing funding policies, and complementary policies</vt:lpstr>
      <vt:lpstr>8. Leverage funding generated by MHA to produce a wider variety of housing choices.</vt:lpstr>
      <vt:lpstr>PowerPoint Presentation</vt:lpstr>
      <vt:lpstr>9. Adopt and monitor citywide goals for housing choice and variety.</vt:lpstr>
      <vt:lpstr>10. Prioritize and incentivize production of affordable and market-rate family-sized housing in projects of various scale and locations.</vt:lpstr>
      <vt:lpstr>Family-sized housing regulations</vt:lpstr>
      <vt:lpstr>Staff ideas</vt:lpstr>
      <vt:lpstr>11. Provide incentives for projects to choose performance.</vt:lpstr>
      <vt:lpstr>12. Discourage significantly under developing lots in multifamily zones.</vt:lpstr>
      <vt:lpstr>13. Revise and create design and development standards to improve short and long-term design outcomes as higher intensity development and a variety of architectural styles are introduced into neighborhoods.</vt:lpstr>
      <vt:lpstr>14. Identify opportunities for future Comprehensive Plan updates that increase capacity for housing, including new methods for more equitably distributing growth across the city.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Spc recommendations on mha</dc:title>
  <dc:creator>Haima, Katy</dc:creator>
  <cp:lastModifiedBy>Hoey, John</cp:lastModifiedBy>
  <cp:revision>34</cp:revision>
  <dcterms:created xsi:type="dcterms:W3CDTF">2017-04-12T16:52:58Z</dcterms:created>
  <dcterms:modified xsi:type="dcterms:W3CDTF">2017-04-14T00:39:21Z</dcterms:modified>
</cp:coreProperties>
</file>